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9" r:id="rId13"/>
    <p:sldId id="268" r:id="rId14"/>
    <p:sldId id="270" r:id="rId15"/>
    <p:sldId id="272" r:id="rId16"/>
    <p:sldId id="27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83D7"/>
    <a:srgbClr val="CC66FF"/>
    <a:srgbClr val="1C6176"/>
    <a:srgbClr val="249C99"/>
    <a:srgbClr val="642E51"/>
    <a:srgbClr val="942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27A51-7442-6C3C-545E-340E797077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21B7CB6-3E0C-478E-A590-A5CE726AA0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0555F8-1869-BB36-F74C-E8C0FC7A176C}"/>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5" name="Footer Placeholder 4">
            <a:extLst>
              <a:ext uri="{FF2B5EF4-FFF2-40B4-BE49-F238E27FC236}">
                <a16:creationId xmlns:a16="http://schemas.microsoft.com/office/drawing/2014/main" id="{7690F020-B168-ABCE-A875-1F48CA3C5D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1ADB1F-59DF-2FBF-31B7-60252FA89E30}"/>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1769487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E4DD3-9379-C7D7-E141-9C8596DA31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9F0984-45EE-0798-2CAE-DDA727FF4A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4F1FDF-AF98-F8C5-46DF-B91A4BC18B18}"/>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5" name="Footer Placeholder 4">
            <a:extLst>
              <a:ext uri="{FF2B5EF4-FFF2-40B4-BE49-F238E27FC236}">
                <a16:creationId xmlns:a16="http://schemas.microsoft.com/office/drawing/2014/main" id="{79ABDB04-97F4-B16B-FB3D-3F6C9F6551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68A91D-E94D-4448-3817-44679CC6C3D5}"/>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71179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2B5E2E-7425-2B88-FCD2-323AEEF624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698B7C-8C2F-1A56-CB93-E4785BD255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2A6167-BB9D-BF70-F96F-A2CA557C2812}"/>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5" name="Footer Placeholder 4">
            <a:extLst>
              <a:ext uri="{FF2B5EF4-FFF2-40B4-BE49-F238E27FC236}">
                <a16:creationId xmlns:a16="http://schemas.microsoft.com/office/drawing/2014/main" id="{6545CA89-6105-4C17-6AAE-FDCFD69D17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7D6C13-ADD0-8B45-2DB5-017520FE7985}"/>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1478344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BDE2-93DA-FA6B-C955-E040D2192C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D2AEB3-A347-0168-1F1B-D0F9296B37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0C1B9E-D150-E06E-4E6C-B65E05E6F76F}"/>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5" name="Footer Placeholder 4">
            <a:extLst>
              <a:ext uri="{FF2B5EF4-FFF2-40B4-BE49-F238E27FC236}">
                <a16:creationId xmlns:a16="http://schemas.microsoft.com/office/drawing/2014/main" id="{2B78625C-FCA0-2BC7-B3A5-3A2AF7E735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622D87-3854-AABF-7EE3-D7FC11162251}"/>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968336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CA6C-353D-DB6D-A238-40B93D7360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0890F5-3F8C-42F2-75F1-780F7677A3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B09D24-8D7A-DD3E-3719-B1F1EDE7F649}"/>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5" name="Footer Placeholder 4">
            <a:extLst>
              <a:ext uri="{FF2B5EF4-FFF2-40B4-BE49-F238E27FC236}">
                <a16:creationId xmlns:a16="http://schemas.microsoft.com/office/drawing/2014/main" id="{B5A0B48E-491A-35E5-9F53-F7845931A0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EC0C9E-65E3-8CE9-67B1-66688E49D01A}"/>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2356706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4A8D-772B-748F-10A4-ECC50F2DA4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79C76B-537B-E49F-B192-7D3FBE3E1B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AF7255-F1AD-E53D-328E-B17E8D2121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9A6529C-03A4-710D-D24B-E294D76D6A5E}"/>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6" name="Footer Placeholder 5">
            <a:extLst>
              <a:ext uri="{FF2B5EF4-FFF2-40B4-BE49-F238E27FC236}">
                <a16:creationId xmlns:a16="http://schemas.microsoft.com/office/drawing/2014/main" id="{DA96D6C8-AFD4-DDC1-4252-114959AAC8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5BD430-30B3-E2BA-32A9-B99252E8E4FF}"/>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3802766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DB67-E9C6-E1B2-37CC-6157EB98B3C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F600F5-FDFB-551A-0D51-9E7C2DEEC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5661AB-4612-351C-7004-E491C4F879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95B9754-8F03-329A-CAAF-A8C1E231E4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27ED16-C3EA-475A-3B65-8188FF1C67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DC5050-D150-1682-F528-D8D4EC27274A}"/>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8" name="Footer Placeholder 7">
            <a:extLst>
              <a:ext uri="{FF2B5EF4-FFF2-40B4-BE49-F238E27FC236}">
                <a16:creationId xmlns:a16="http://schemas.microsoft.com/office/drawing/2014/main" id="{96BFF604-8CAB-0377-F95C-67EAF9DF86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E11571-424B-32CB-7B72-C7EA47C3ADF8}"/>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515084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FA6C7-C557-7CA1-E789-ECD142A786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4E80257-9694-9DAC-8960-FD5475E94F07}"/>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4" name="Footer Placeholder 3">
            <a:extLst>
              <a:ext uri="{FF2B5EF4-FFF2-40B4-BE49-F238E27FC236}">
                <a16:creationId xmlns:a16="http://schemas.microsoft.com/office/drawing/2014/main" id="{A474B511-0C19-ABC2-E200-793390A68C6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3BA4813-CE57-3552-8219-92983AAA53D3}"/>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2025463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ABA595-9D5D-663D-2B6D-3587DA5C146E}"/>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3" name="Footer Placeholder 2">
            <a:extLst>
              <a:ext uri="{FF2B5EF4-FFF2-40B4-BE49-F238E27FC236}">
                <a16:creationId xmlns:a16="http://schemas.microsoft.com/office/drawing/2014/main" id="{34AC271D-209E-95E2-448B-52DBFA244B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B06D4B-4553-1BEB-31E8-18EFF9D7CF6D}"/>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4063298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6CA49-C9BB-2D84-41CF-FFC0E48C7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7DD93C9-4C91-6BCA-B066-FA2DC39C99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F20A20-C83C-03C4-D59C-21BADCCD37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517F8-FD7C-57A6-5B1A-E8664DF932E7}"/>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6" name="Footer Placeholder 5">
            <a:extLst>
              <a:ext uri="{FF2B5EF4-FFF2-40B4-BE49-F238E27FC236}">
                <a16:creationId xmlns:a16="http://schemas.microsoft.com/office/drawing/2014/main" id="{BCB5CC8B-EF1D-A930-EE5D-BA3190CE7E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74EC55-6597-2CEA-FC75-6F05C4B24503}"/>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3099142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F164-1A4B-469C-5F2D-24971D438C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755516-7116-1098-9303-6FF86CF6C8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903F14-F28F-2FD3-F524-F0EE2DBDF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5E2554-6759-3DAA-518D-7A19040ACE4A}"/>
              </a:ext>
            </a:extLst>
          </p:cNvPr>
          <p:cNvSpPr>
            <a:spLocks noGrp="1"/>
          </p:cNvSpPr>
          <p:nvPr>
            <p:ph type="dt" sz="half" idx="10"/>
          </p:nvPr>
        </p:nvSpPr>
        <p:spPr/>
        <p:txBody>
          <a:bodyPr/>
          <a:lstStyle/>
          <a:p>
            <a:fld id="{13142201-5DB7-4DF1-8C19-07187A88FC03}" type="datetimeFigureOut">
              <a:rPr lang="en-IN" smtClean="0"/>
              <a:t>11-10-2024</a:t>
            </a:fld>
            <a:endParaRPr lang="en-IN"/>
          </a:p>
        </p:txBody>
      </p:sp>
      <p:sp>
        <p:nvSpPr>
          <p:cNvPr id="6" name="Footer Placeholder 5">
            <a:extLst>
              <a:ext uri="{FF2B5EF4-FFF2-40B4-BE49-F238E27FC236}">
                <a16:creationId xmlns:a16="http://schemas.microsoft.com/office/drawing/2014/main" id="{BC120AEC-742D-7A93-215A-DEB99EE928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417D31-D1B3-19D1-B7EC-B51301C8A462}"/>
              </a:ext>
            </a:extLst>
          </p:cNvPr>
          <p:cNvSpPr>
            <a:spLocks noGrp="1"/>
          </p:cNvSpPr>
          <p:nvPr>
            <p:ph type="sldNum" sz="quarter" idx="12"/>
          </p:nvPr>
        </p:nvSpPr>
        <p:spPr/>
        <p:txBody>
          <a:bodyPr/>
          <a:lstStyle/>
          <a:p>
            <a:fld id="{B33A21F4-6FF0-49B8-8642-49B623050819}" type="slidenum">
              <a:rPr lang="en-IN" smtClean="0"/>
              <a:t>‹#›</a:t>
            </a:fld>
            <a:endParaRPr lang="en-IN"/>
          </a:p>
        </p:txBody>
      </p:sp>
    </p:spTree>
    <p:extLst>
      <p:ext uri="{BB962C8B-B14F-4D97-AF65-F5344CB8AC3E}">
        <p14:creationId xmlns:p14="http://schemas.microsoft.com/office/powerpoint/2010/main" val="1671311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077988-AED2-1DC3-8288-DACA72C9F2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BC5854-ED75-8E8B-0289-DA158B4C03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045979-8963-45D0-A471-FD65898E44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142201-5DB7-4DF1-8C19-07187A88FC03}" type="datetimeFigureOut">
              <a:rPr lang="en-IN" smtClean="0"/>
              <a:t>11-10-2024</a:t>
            </a:fld>
            <a:endParaRPr lang="en-IN"/>
          </a:p>
        </p:txBody>
      </p:sp>
      <p:sp>
        <p:nvSpPr>
          <p:cNvPr id="5" name="Footer Placeholder 4">
            <a:extLst>
              <a:ext uri="{FF2B5EF4-FFF2-40B4-BE49-F238E27FC236}">
                <a16:creationId xmlns:a16="http://schemas.microsoft.com/office/drawing/2014/main" id="{206193CE-4C02-69EF-0BCB-5D5291C71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DFA65B9-221B-ED57-3536-91894FC9A3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3A21F4-6FF0-49B8-8642-49B623050819}" type="slidenum">
              <a:rPr lang="en-IN" smtClean="0"/>
              <a:t>‹#›</a:t>
            </a:fld>
            <a:endParaRPr lang="en-IN"/>
          </a:p>
        </p:txBody>
      </p:sp>
    </p:spTree>
    <p:extLst>
      <p:ext uri="{BB962C8B-B14F-4D97-AF65-F5344CB8AC3E}">
        <p14:creationId xmlns:p14="http://schemas.microsoft.com/office/powerpoint/2010/main" val="3588843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1C379D-79EB-F7B8-6EC9-B797E076A25C}"/>
              </a:ext>
            </a:extLst>
          </p:cNvPr>
          <p:cNvPicPr>
            <a:picLocks noChangeAspect="1"/>
          </p:cNvPicPr>
          <p:nvPr/>
        </p:nvPicPr>
        <p:blipFill>
          <a:blip r:embed="rId2"/>
          <a:stretch>
            <a:fillRect/>
          </a:stretch>
        </p:blipFill>
        <p:spPr>
          <a:xfrm>
            <a:off x="133350" y="114300"/>
            <a:ext cx="11903139" cy="6629400"/>
          </a:xfrm>
          <a:prstGeom prst="rect">
            <a:avLst/>
          </a:prstGeom>
        </p:spPr>
      </p:pic>
      <p:sp>
        <p:nvSpPr>
          <p:cNvPr id="6" name="TextBox 5">
            <a:extLst>
              <a:ext uri="{FF2B5EF4-FFF2-40B4-BE49-F238E27FC236}">
                <a16:creationId xmlns:a16="http://schemas.microsoft.com/office/drawing/2014/main" id="{BC1FD99B-ACB0-73F2-B9F8-F7118FA6704D}"/>
              </a:ext>
            </a:extLst>
          </p:cNvPr>
          <p:cNvSpPr txBox="1"/>
          <p:nvPr/>
        </p:nvSpPr>
        <p:spPr>
          <a:xfrm>
            <a:off x="366225" y="261258"/>
            <a:ext cx="3601617" cy="923330"/>
          </a:xfrm>
          <a:prstGeom prst="rect">
            <a:avLst/>
          </a:prstGeom>
          <a:noFill/>
        </p:spPr>
        <p:txBody>
          <a:bodyPr wrap="square" rtlCol="0">
            <a:spAutoFit/>
          </a:bodyPr>
          <a:lstStyle/>
          <a:p>
            <a:r>
              <a:rPr lang="en-IN" sz="5400" dirty="0">
                <a:solidFill>
                  <a:srgbClr val="FFC000"/>
                </a:solidFill>
                <a:latin typeface="Ravie" panose="04040805050809020602" pitchFamily="82" charset="0"/>
              </a:rPr>
              <a:t>Gold</a:t>
            </a:r>
          </a:p>
        </p:txBody>
      </p:sp>
      <p:sp>
        <p:nvSpPr>
          <p:cNvPr id="7" name="TextBox 6">
            <a:extLst>
              <a:ext uri="{FF2B5EF4-FFF2-40B4-BE49-F238E27FC236}">
                <a16:creationId xmlns:a16="http://schemas.microsoft.com/office/drawing/2014/main" id="{74AB32C1-0348-DBB7-F4A5-305C4E0B301C}"/>
              </a:ext>
            </a:extLst>
          </p:cNvPr>
          <p:cNvSpPr txBox="1"/>
          <p:nvPr/>
        </p:nvSpPr>
        <p:spPr>
          <a:xfrm>
            <a:off x="1071855" y="1109942"/>
            <a:ext cx="5239138" cy="923330"/>
          </a:xfrm>
          <a:prstGeom prst="rect">
            <a:avLst/>
          </a:prstGeom>
          <a:noFill/>
        </p:spPr>
        <p:txBody>
          <a:bodyPr wrap="square" rtlCol="0">
            <a:spAutoFit/>
          </a:bodyPr>
          <a:lstStyle/>
          <a:p>
            <a:r>
              <a:rPr kumimoji="0" lang="en-IN" sz="5400" b="0" i="0" u="none" strike="noStrike" kern="1200" cap="none" spc="0" normalizeH="0" baseline="0" noProof="0" dirty="0">
                <a:ln>
                  <a:noFill/>
                </a:ln>
                <a:solidFill>
                  <a:srgbClr val="FFC000"/>
                </a:solidFill>
                <a:effectLst/>
                <a:uLnTx/>
                <a:uFillTx/>
                <a:latin typeface="Ravie" panose="04040805050809020602" pitchFamily="82" charset="0"/>
                <a:ea typeface="+mn-ea"/>
                <a:cs typeface="+mn-cs"/>
              </a:rPr>
              <a:t>Prediction</a:t>
            </a:r>
            <a:endParaRPr lang="en-IN" sz="5400" dirty="0">
              <a:solidFill>
                <a:srgbClr val="FFC000"/>
              </a:solidFill>
            </a:endParaRPr>
          </a:p>
        </p:txBody>
      </p:sp>
      <p:sp>
        <p:nvSpPr>
          <p:cNvPr id="8" name="TextBox 7">
            <a:extLst>
              <a:ext uri="{FF2B5EF4-FFF2-40B4-BE49-F238E27FC236}">
                <a16:creationId xmlns:a16="http://schemas.microsoft.com/office/drawing/2014/main" id="{76DA2779-261E-08C5-55C4-F2D6E7C36FE8}"/>
              </a:ext>
            </a:extLst>
          </p:cNvPr>
          <p:cNvSpPr txBox="1"/>
          <p:nvPr/>
        </p:nvSpPr>
        <p:spPr>
          <a:xfrm>
            <a:off x="10193693" y="5868955"/>
            <a:ext cx="3032449" cy="369332"/>
          </a:xfrm>
          <a:prstGeom prst="rect">
            <a:avLst/>
          </a:prstGeom>
          <a:noFill/>
        </p:spPr>
        <p:txBody>
          <a:bodyPr wrap="square" rtlCol="0">
            <a:spAutoFit/>
          </a:bodyPr>
          <a:lstStyle/>
          <a:p>
            <a:r>
              <a:rPr lang="en-IN" dirty="0">
                <a:solidFill>
                  <a:schemeClr val="accent4">
                    <a:lumMod val="20000"/>
                    <a:lumOff val="80000"/>
                  </a:schemeClr>
                </a:solidFill>
              </a:rPr>
              <a:t>By Nirmal Koshy</a:t>
            </a:r>
          </a:p>
        </p:txBody>
      </p:sp>
    </p:spTree>
    <p:extLst>
      <p:ext uri="{BB962C8B-B14F-4D97-AF65-F5344CB8AC3E}">
        <p14:creationId xmlns:p14="http://schemas.microsoft.com/office/powerpoint/2010/main" val="3569877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6973C7-4FC5-C515-AEA4-59911A23F77A}"/>
              </a:ext>
            </a:extLst>
          </p:cNvPr>
          <p:cNvPicPr>
            <a:picLocks noChangeAspect="1"/>
          </p:cNvPicPr>
          <p:nvPr/>
        </p:nvPicPr>
        <p:blipFill>
          <a:blip r:embed="rId2"/>
          <a:stretch>
            <a:fillRect/>
          </a:stretch>
        </p:blipFill>
        <p:spPr>
          <a:xfrm>
            <a:off x="0" y="1416394"/>
            <a:ext cx="12192000" cy="3036166"/>
          </a:xfrm>
          <a:prstGeom prst="rect">
            <a:avLst/>
          </a:prstGeom>
        </p:spPr>
      </p:pic>
      <p:sp>
        <p:nvSpPr>
          <p:cNvPr id="4" name="TextBox 3">
            <a:extLst>
              <a:ext uri="{FF2B5EF4-FFF2-40B4-BE49-F238E27FC236}">
                <a16:creationId xmlns:a16="http://schemas.microsoft.com/office/drawing/2014/main" id="{CB1DCEE8-0DFA-CEDB-A8F4-26A0F9C62A41}"/>
              </a:ext>
            </a:extLst>
          </p:cNvPr>
          <p:cNvSpPr txBox="1"/>
          <p:nvPr/>
        </p:nvSpPr>
        <p:spPr>
          <a:xfrm>
            <a:off x="394996" y="249206"/>
            <a:ext cx="11402008" cy="646331"/>
          </a:xfrm>
          <a:prstGeom prst="rect">
            <a:avLst/>
          </a:prstGeom>
          <a:noFill/>
        </p:spPr>
        <p:txBody>
          <a:bodyPr wrap="square">
            <a:spAutoFit/>
          </a:bodyPr>
          <a:lstStyle/>
          <a:p>
            <a:pPr algn="ctr"/>
            <a:r>
              <a:rPr lang="en-US" sz="3600" b="0" i="0" dirty="0">
                <a:solidFill>
                  <a:schemeClr val="accent4">
                    <a:lumMod val="75000"/>
                  </a:schemeClr>
                </a:solidFill>
                <a:effectLst/>
                <a:latin typeface="Forte" panose="03060902040502070203" pitchFamily="66" charset="0"/>
              </a:rPr>
              <a:t>Comparative Analysis of High and Low Gold Prices</a:t>
            </a:r>
            <a:endParaRPr lang="en-IN" sz="3600" dirty="0">
              <a:solidFill>
                <a:schemeClr val="accent4">
                  <a:lumMod val="75000"/>
                </a:schemeClr>
              </a:solidFill>
              <a:latin typeface="Forte" panose="03060902040502070203" pitchFamily="66" charset="0"/>
            </a:endParaRPr>
          </a:p>
        </p:txBody>
      </p:sp>
      <p:sp>
        <p:nvSpPr>
          <p:cNvPr id="5" name="TextBox 4">
            <a:extLst>
              <a:ext uri="{FF2B5EF4-FFF2-40B4-BE49-F238E27FC236}">
                <a16:creationId xmlns:a16="http://schemas.microsoft.com/office/drawing/2014/main" id="{17B5A996-DF8E-3006-D500-B5A52D800197}"/>
              </a:ext>
            </a:extLst>
          </p:cNvPr>
          <p:cNvSpPr txBox="1"/>
          <p:nvPr/>
        </p:nvSpPr>
        <p:spPr>
          <a:xfrm>
            <a:off x="839755" y="4934036"/>
            <a:ext cx="8182947" cy="646331"/>
          </a:xfrm>
          <a:prstGeom prst="rect">
            <a:avLst/>
          </a:prstGeom>
          <a:solidFill>
            <a:schemeClr val="accent6">
              <a:lumMod val="60000"/>
              <a:lumOff val="40000"/>
            </a:schemeClr>
          </a:solidFill>
        </p:spPr>
        <p:txBody>
          <a:bodyPr wrap="square" rtlCol="0">
            <a:spAutoFit/>
          </a:bodyPr>
          <a:lstStyle/>
          <a:p>
            <a:r>
              <a:rPr lang="en-IN" dirty="0"/>
              <a:t>Highest and lowest recorded price of gold for majority of the days lie in the range of $1300 which has the highest density in the both the plots.</a:t>
            </a:r>
          </a:p>
        </p:txBody>
      </p:sp>
    </p:spTree>
    <p:extLst>
      <p:ext uri="{BB962C8B-B14F-4D97-AF65-F5344CB8AC3E}">
        <p14:creationId xmlns:p14="http://schemas.microsoft.com/office/powerpoint/2010/main" val="191346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F32911-FE1B-5E91-EE92-594ECD6CD13D}"/>
              </a:ext>
            </a:extLst>
          </p:cNvPr>
          <p:cNvPicPr>
            <a:picLocks noChangeAspect="1"/>
          </p:cNvPicPr>
          <p:nvPr/>
        </p:nvPicPr>
        <p:blipFill>
          <a:blip r:embed="rId2"/>
          <a:stretch>
            <a:fillRect/>
          </a:stretch>
        </p:blipFill>
        <p:spPr>
          <a:xfrm>
            <a:off x="155121" y="923925"/>
            <a:ext cx="7066772" cy="5010150"/>
          </a:xfrm>
          <a:prstGeom prst="rect">
            <a:avLst/>
          </a:prstGeom>
        </p:spPr>
      </p:pic>
      <p:sp>
        <p:nvSpPr>
          <p:cNvPr id="3" name="TextBox 2">
            <a:extLst>
              <a:ext uri="{FF2B5EF4-FFF2-40B4-BE49-F238E27FC236}">
                <a16:creationId xmlns:a16="http://schemas.microsoft.com/office/drawing/2014/main" id="{BF918580-1B55-6463-521C-A636B1C3A65B}"/>
              </a:ext>
            </a:extLst>
          </p:cNvPr>
          <p:cNvSpPr txBox="1"/>
          <p:nvPr/>
        </p:nvSpPr>
        <p:spPr>
          <a:xfrm>
            <a:off x="7837713" y="2274838"/>
            <a:ext cx="3788230" cy="2308324"/>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IN" dirty="0"/>
              <a:t>Volume represents the total number of shares traded for gold on each day. As seen in the graph, 200000 is the value of volume with highest frequency. Traders pay attention to this volume level as it could represent a point of interest or significance in the market.  </a:t>
            </a:r>
          </a:p>
        </p:txBody>
      </p:sp>
    </p:spTree>
    <p:extLst>
      <p:ext uri="{BB962C8B-B14F-4D97-AF65-F5344CB8AC3E}">
        <p14:creationId xmlns:p14="http://schemas.microsoft.com/office/powerpoint/2010/main" val="217539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DDC34A-DA22-1AC2-EF34-D15C1C75115F}"/>
              </a:ext>
            </a:extLst>
          </p:cNvPr>
          <p:cNvPicPr>
            <a:picLocks noChangeAspect="1"/>
          </p:cNvPicPr>
          <p:nvPr/>
        </p:nvPicPr>
        <p:blipFill>
          <a:blip r:embed="rId2"/>
          <a:stretch>
            <a:fillRect/>
          </a:stretch>
        </p:blipFill>
        <p:spPr>
          <a:xfrm>
            <a:off x="466532" y="223935"/>
            <a:ext cx="11318032" cy="6391470"/>
          </a:xfrm>
          <a:prstGeom prst="rect">
            <a:avLst/>
          </a:prstGeom>
        </p:spPr>
      </p:pic>
      <p:sp>
        <p:nvSpPr>
          <p:cNvPr id="3" name="TextBox 2">
            <a:extLst>
              <a:ext uri="{FF2B5EF4-FFF2-40B4-BE49-F238E27FC236}">
                <a16:creationId xmlns:a16="http://schemas.microsoft.com/office/drawing/2014/main" id="{673C5E30-B416-5A30-6D11-2B8CA6668144}"/>
              </a:ext>
            </a:extLst>
          </p:cNvPr>
          <p:cNvSpPr txBox="1"/>
          <p:nvPr/>
        </p:nvSpPr>
        <p:spPr>
          <a:xfrm>
            <a:off x="1553547" y="1968759"/>
            <a:ext cx="4581330" cy="830997"/>
          </a:xfrm>
          <a:prstGeom prst="rect">
            <a:avLst/>
          </a:prstGeom>
          <a:noFill/>
        </p:spPr>
        <p:txBody>
          <a:bodyPr wrap="square" rtlCol="0">
            <a:spAutoFit/>
          </a:bodyPr>
          <a:lstStyle/>
          <a:p>
            <a:r>
              <a:rPr lang="en-IN" sz="4800" dirty="0">
                <a:solidFill>
                  <a:schemeClr val="accent4">
                    <a:lumMod val="40000"/>
                    <a:lumOff val="60000"/>
                  </a:schemeClr>
                </a:solidFill>
                <a:latin typeface="Ravie" panose="04040805050809020602" pitchFamily="82" charset="0"/>
              </a:rPr>
              <a:t>MO</a:t>
            </a:r>
            <a:r>
              <a:rPr lang="en-IN" sz="4800" dirty="0">
                <a:solidFill>
                  <a:schemeClr val="accent4">
                    <a:lumMod val="60000"/>
                    <a:lumOff val="40000"/>
                  </a:schemeClr>
                </a:solidFill>
                <a:latin typeface="Ravie" panose="04040805050809020602" pitchFamily="82" charset="0"/>
              </a:rPr>
              <a:t>DEL</a:t>
            </a:r>
          </a:p>
        </p:txBody>
      </p:sp>
      <p:sp>
        <p:nvSpPr>
          <p:cNvPr id="5" name="TextBox 4">
            <a:extLst>
              <a:ext uri="{FF2B5EF4-FFF2-40B4-BE49-F238E27FC236}">
                <a16:creationId xmlns:a16="http://schemas.microsoft.com/office/drawing/2014/main" id="{47480C97-F7F9-9878-A1BD-2E6AEE6663E6}"/>
              </a:ext>
            </a:extLst>
          </p:cNvPr>
          <p:cNvSpPr txBox="1"/>
          <p:nvPr/>
        </p:nvSpPr>
        <p:spPr>
          <a:xfrm>
            <a:off x="1873119" y="2598003"/>
            <a:ext cx="6097554" cy="830997"/>
          </a:xfrm>
          <a:prstGeom prst="rect">
            <a:avLst/>
          </a:prstGeom>
          <a:noFill/>
        </p:spPr>
        <p:txBody>
          <a:bodyPr wrap="square">
            <a:spAutoFit/>
          </a:bodyPr>
          <a:lstStyle/>
          <a:p>
            <a:r>
              <a:rPr lang="en-IN" sz="4800" dirty="0">
                <a:solidFill>
                  <a:schemeClr val="accent4">
                    <a:lumMod val="60000"/>
                    <a:lumOff val="40000"/>
                  </a:schemeClr>
                </a:solidFill>
                <a:latin typeface="Ravie" panose="04040805050809020602" pitchFamily="82" charset="0"/>
              </a:rPr>
              <a:t>BUILDING</a:t>
            </a:r>
            <a:endParaRPr lang="en-IN" sz="4800" dirty="0">
              <a:solidFill>
                <a:schemeClr val="accent4">
                  <a:lumMod val="60000"/>
                  <a:lumOff val="40000"/>
                </a:schemeClr>
              </a:solidFill>
            </a:endParaRPr>
          </a:p>
        </p:txBody>
      </p:sp>
      <p:sp>
        <p:nvSpPr>
          <p:cNvPr id="6" name="TextBox 5">
            <a:extLst>
              <a:ext uri="{FF2B5EF4-FFF2-40B4-BE49-F238E27FC236}">
                <a16:creationId xmlns:a16="http://schemas.microsoft.com/office/drawing/2014/main" id="{DEB4DE3F-3119-8280-0A57-BA8FD9EBB11A}"/>
              </a:ext>
            </a:extLst>
          </p:cNvPr>
          <p:cNvSpPr txBox="1"/>
          <p:nvPr/>
        </p:nvSpPr>
        <p:spPr>
          <a:xfrm>
            <a:off x="911291" y="3227247"/>
            <a:ext cx="3937518" cy="830997"/>
          </a:xfrm>
          <a:prstGeom prst="rect">
            <a:avLst/>
          </a:prstGeom>
          <a:noFill/>
        </p:spPr>
        <p:txBody>
          <a:bodyPr wrap="square" rtlCol="0">
            <a:spAutoFit/>
          </a:bodyPr>
          <a:lstStyle/>
          <a:p>
            <a:r>
              <a:rPr lang="en-IN" sz="4800" dirty="0">
                <a:solidFill>
                  <a:schemeClr val="accent4">
                    <a:lumMod val="75000"/>
                  </a:schemeClr>
                </a:solidFill>
                <a:latin typeface="Ravie" panose="04040805050809020602" pitchFamily="82" charset="0"/>
              </a:rPr>
              <a:t>PHASE</a:t>
            </a:r>
          </a:p>
        </p:txBody>
      </p:sp>
    </p:spTree>
    <p:extLst>
      <p:ext uri="{BB962C8B-B14F-4D97-AF65-F5344CB8AC3E}">
        <p14:creationId xmlns:p14="http://schemas.microsoft.com/office/powerpoint/2010/main" val="423480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t="-11000" b="-11000"/>
          </a:stretch>
        </a:blipFill>
        <a:effectLst/>
      </p:bgPr>
    </p:bg>
    <p:spTree>
      <p:nvGrpSpPr>
        <p:cNvPr id="1" name=""/>
        <p:cNvGrpSpPr/>
        <p:nvPr/>
      </p:nvGrpSpPr>
      <p:grpSpPr>
        <a:xfrm>
          <a:off x="0" y="0"/>
          <a:ext cx="0" cy="0"/>
          <a:chOff x="0" y="0"/>
          <a:chExt cx="0" cy="0"/>
        </a:xfrm>
      </p:grpSpPr>
      <p:cxnSp>
        <p:nvCxnSpPr>
          <p:cNvPr id="17" name="Google Shape;358;p36">
            <a:extLst>
              <a:ext uri="{FF2B5EF4-FFF2-40B4-BE49-F238E27FC236}">
                <a16:creationId xmlns:a16="http://schemas.microsoft.com/office/drawing/2014/main" id="{0CBB7CF1-A666-E282-0459-5E2F13A704B8}"/>
              </a:ext>
            </a:extLst>
          </p:cNvPr>
          <p:cNvCxnSpPr>
            <a:cxnSpLocks/>
          </p:cNvCxnSpPr>
          <p:nvPr/>
        </p:nvCxnSpPr>
        <p:spPr>
          <a:xfrm>
            <a:off x="7660433" y="2073234"/>
            <a:ext cx="4531567" cy="0"/>
          </a:xfrm>
          <a:prstGeom prst="straightConnector1">
            <a:avLst/>
          </a:prstGeom>
          <a:ln>
            <a:headEnd type="none" w="sm" len="sm"/>
            <a:tailEnd type="none" w="sm" len="sm"/>
          </a:ln>
        </p:spPr>
        <p:style>
          <a:lnRef idx="3">
            <a:schemeClr val="accent6"/>
          </a:lnRef>
          <a:fillRef idx="0">
            <a:schemeClr val="accent6"/>
          </a:fillRef>
          <a:effectRef idx="2">
            <a:schemeClr val="accent6"/>
          </a:effectRef>
          <a:fontRef idx="minor">
            <a:schemeClr val="tx1"/>
          </a:fontRef>
        </p:style>
      </p:cxnSp>
      <p:pic>
        <p:nvPicPr>
          <p:cNvPr id="21" name="Picture 20">
            <a:extLst>
              <a:ext uri="{FF2B5EF4-FFF2-40B4-BE49-F238E27FC236}">
                <a16:creationId xmlns:a16="http://schemas.microsoft.com/office/drawing/2014/main" id="{7261FAF6-6C05-FE56-0EBE-639806185A60}"/>
              </a:ext>
            </a:extLst>
          </p:cNvPr>
          <p:cNvPicPr>
            <a:picLocks noChangeAspect="1"/>
          </p:cNvPicPr>
          <p:nvPr/>
        </p:nvPicPr>
        <p:blipFill>
          <a:blip r:embed="rId3"/>
          <a:stretch>
            <a:fillRect/>
          </a:stretch>
        </p:blipFill>
        <p:spPr>
          <a:xfrm>
            <a:off x="7660433" y="2095842"/>
            <a:ext cx="4548010" cy="45719"/>
          </a:xfrm>
          <a:prstGeom prst="rect">
            <a:avLst/>
          </a:prstGeom>
        </p:spPr>
      </p:pic>
      <p:sp>
        <p:nvSpPr>
          <p:cNvPr id="22" name="TextBox 21">
            <a:extLst>
              <a:ext uri="{FF2B5EF4-FFF2-40B4-BE49-F238E27FC236}">
                <a16:creationId xmlns:a16="http://schemas.microsoft.com/office/drawing/2014/main" id="{8B44A905-6585-9A94-0E78-02484E604ED4}"/>
              </a:ext>
            </a:extLst>
          </p:cNvPr>
          <p:cNvSpPr txBox="1"/>
          <p:nvPr/>
        </p:nvSpPr>
        <p:spPr>
          <a:xfrm>
            <a:off x="1726164" y="1539309"/>
            <a:ext cx="5934269" cy="769441"/>
          </a:xfrm>
          <a:prstGeom prst="rect">
            <a:avLst/>
          </a:prstGeom>
          <a:noFill/>
        </p:spPr>
        <p:txBody>
          <a:bodyPr wrap="square" rtlCol="0">
            <a:spAutoFit/>
          </a:bodyPr>
          <a:lstStyle/>
          <a:p>
            <a:r>
              <a:rPr lang="en-IN" sz="4400" dirty="0">
                <a:solidFill>
                  <a:schemeClr val="accent6"/>
                </a:solidFill>
                <a:latin typeface="Comic Sans MS" panose="030F0702030302020204" pitchFamily="66" charset="0"/>
              </a:rPr>
              <a:t>Model Building Stages</a:t>
            </a:r>
          </a:p>
        </p:txBody>
      </p:sp>
      <p:pic>
        <p:nvPicPr>
          <p:cNvPr id="24" name="Picture 23">
            <a:extLst>
              <a:ext uri="{FF2B5EF4-FFF2-40B4-BE49-F238E27FC236}">
                <a16:creationId xmlns:a16="http://schemas.microsoft.com/office/drawing/2014/main" id="{12DF979E-CCA7-FA96-4389-E069922F629A}"/>
              </a:ext>
            </a:extLst>
          </p:cNvPr>
          <p:cNvPicPr>
            <a:picLocks noChangeAspect="1"/>
          </p:cNvPicPr>
          <p:nvPr/>
        </p:nvPicPr>
        <p:blipFill>
          <a:blip r:embed="rId4"/>
          <a:stretch>
            <a:fillRect/>
          </a:stretch>
        </p:blipFill>
        <p:spPr>
          <a:xfrm rot="16200000">
            <a:off x="-50209" y="4561417"/>
            <a:ext cx="4548010" cy="42676"/>
          </a:xfrm>
          <a:prstGeom prst="rect">
            <a:avLst/>
          </a:prstGeom>
        </p:spPr>
      </p:pic>
      <p:pic>
        <p:nvPicPr>
          <p:cNvPr id="25" name="Picture 24">
            <a:extLst>
              <a:ext uri="{FF2B5EF4-FFF2-40B4-BE49-F238E27FC236}">
                <a16:creationId xmlns:a16="http://schemas.microsoft.com/office/drawing/2014/main" id="{F077B651-1EC9-647F-4209-6B33E2F33933}"/>
              </a:ext>
            </a:extLst>
          </p:cNvPr>
          <p:cNvPicPr>
            <a:picLocks noChangeAspect="1"/>
          </p:cNvPicPr>
          <p:nvPr/>
        </p:nvPicPr>
        <p:blipFill>
          <a:blip r:embed="rId3"/>
          <a:stretch>
            <a:fillRect/>
          </a:stretch>
        </p:blipFill>
        <p:spPr>
          <a:xfrm rot="16200000">
            <a:off x="-110642" y="4574850"/>
            <a:ext cx="4548010" cy="18290"/>
          </a:xfrm>
          <a:prstGeom prst="rect">
            <a:avLst/>
          </a:prstGeom>
        </p:spPr>
      </p:pic>
      <p:sp>
        <p:nvSpPr>
          <p:cNvPr id="26" name="TextBox 25">
            <a:extLst>
              <a:ext uri="{FF2B5EF4-FFF2-40B4-BE49-F238E27FC236}">
                <a16:creationId xmlns:a16="http://schemas.microsoft.com/office/drawing/2014/main" id="{CAB839E8-675A-2412-2223-89AC98B7F849}"/>
              </a:ext>
            </a:extLst>
          </p:cNvPr>
          <p:cNvSpPr txBox="1"/>
          <p:nvPr/>
        </p:nvSpPr>
        <p:spPr>
          <a:xfrm>
            <a:off x="2289326" y="4962390"/>
            <a:ext cx="3107094" cy="461665"/>
          </a:xfrm>
          <a:prstGeom prst="rect">
            <a:avLst/>
          </a:prstGeom>
          <a:solidFill>
            <a:schemeClr val="accent6"/>
          </a:solidFill>
          <a:ln>
            <a:solidFill>
              <a:schemeClr val="accent6"/>
            </a:solidFill>
          </a:ln>
        </p:spPr>
        <p:txBody>
          <a:bodyPr wrap="square" rtlCol="0">
            <a:spAutoFit/>
          </a:bodyPr>
          <a:lstStyle/>
          <a:p>
            <a:r>
              <a:rPr lang="en-IN" sz="2400" dirty="0">
                <a:solidFill>
                  <a:schemeClr val="bg1"/>
                </a:solidFill>
                <a:latin typeface="Comic Sans MS" panose="030F0702030302020204" pitchFamily="66" charset="0"/>
              </a:rPr>
              <a:t>Evaluation Metrics</a:t>
            </a:r>
          </a:p>
        </p:txBody>
      </p:sp>
      <p:sp>
        <p:nvSpPr>
          <p:cNvPr id="27" name="TextBox 26">
            <a:extLst>
              <a:ext uri="{FF2B5EF4-FFF2-40B4-BE49-F238E27FC236}">
                <a16:creationId xmlns:a16="http://schemas.microsoft.com/office/drawing/2014/main" id="{8D007D36-B084-B7D5-0A1F-775950B5AE37}"/>
              </a:ext>
            </a:extLst>
          </p:cNvPr>
          <p:cNvSpPr txBox="1"/>
          <p:nvPr/>
        </p:nvSpPr>
        <p:spPr>
          <a:xfrm>
            <a:off x="2289326" y="2546370"/>
            <a:ext cx="3107094" cy="461665"/>
          </a:xfrm>
          <a:prstGeom prst="rect">
            <a:avLst/>
          </a:prstGeom>
          <a:solidFill>
            <a:schemeClr val="accent6"/>
          </a:solidFill>
          <a:ln>
            <a:solidFill>
              <a:schemeClr val="accent6"/>
            </a:solidFill>
          </a:ln>
        </p:spPr>
        <p:txBody>
          <a:bodyPr wrap="square" rtlCol="0">
            <a:spAutoFit/>
          </a:bodyPr>
          <a:lstStyle/>
          <a:p>
            <a:r>
              <a:rPr lang="en-IN" sz="2400" dirty="0">
                <a:solidFill>
                  <a:schemeClr val="bg1"/>
                </a:solidFill>
                <a:latin typeface="Comic Sans MS" panose="030F0702030302020204" pitchFamily="66" charset="0"/>
              </a:rPr>
              <a:t>Feature Engineering</a:t>
            </a:r>
          </a:p>
        </p:txBody>
      </p:sp>
      <p:sp>
        <p:nvSpPr>
          <p:cNvPr id="31" name="TextBox 30">
            <a:extLst>
              <a:ext uri="{FF2B5EF4-FFF2-40B4-BE49-F238E27FC236}">
                <a16:creationId xmlns:a16="http://schemas.microsoft.com/office/drawing/2014/main" id="{6C69F972-E4B4-ED4F-F76C-2B4C2CCD9134}"/>
              </a:ext>
            </a:extLst>
          </p:cNvPr>
          <p:cNvSpPr txBox="1"/>
          <p:nvPr/>
        </p:nvSpPr>
        <p:spPr>
          <a:xfrm>
            <a:off x="2275083" y="3356098"/>
            <a:ext cx="3107094" cy="461665"/>
          </a:xfrm>
          <a:prstGeom prst="rect">
            <a:avLst/>
          </a:prstGeom>
          <a:solidFill>
            <a:schemeClr val="accent6"/>
          </a:solidFill>
          <a:ln>
            <a:solidFill>
              <a:schemeClr val="accent6"/>
            </a:solidFill>
          </a:ln>
        </p:spPr>
        <p:txBody>
          <a:bodyPr wrap="square" rtlCol="0">
            <a:spAutoFit/>
          </a:bodyPr>
          <a:lstStyle/>
          <a:p>
            <a:r>
              <a:rPr lang="en-IN" sz="2400" dirty="0">
                <a:solidFill>
                  <a:schemeClr val="bg1"/>
                </a:solidFill>
                <a:latin typeface="Comic Sans MS" panose="030F0702030302020204" pitchFamily="66" charset="0"/>
              </a:rPr>
              <a:t>Feature Selection</a:t>
            </a:r>
          </a:p>
        </p:txBody>
      </p:sp>
      <p:sp>
        <p:nvSpPr>
          <p:cNvPr id="32" name="TextBox 31">
            <a:extLst>
              <a:ext uri="{FF2B5EF4-FFF2-40B4-BE49-F238E27FC236}">
                <a16:creationId xmlns:a16="http://schemas.microsoft.com/office/drawing/2014/main" id="{4A4BD646-4BA3-1E36-B288-80A208965059}"/>
              </a:ext>
            </a:extLst>
          </p:cNvPr>
          <p:cNvSpPr txBox="1"/>
          <p:nvPr/>
        </p:nvSpPr>
        <p:spPr>
          <a:xfrm>
            <a:off x="2289326" y="4152662"/>
            <a:ext cx="3107094" cy="461665"/>
          </a:xfrm>
          <a:prstGeom prst="rect">
            <a:avLst/>
          </a:prstGeom>
          <a:solidFill>
            <a:schemeClr val="accent6"/>
          </a:solidFill>
          <a:ln>
            <a:solidFill>
              <a:schemeClr val="accent6"/>
            </a:solidFill>
          </a:ln>
        </p:spPr>
        <p:txBody>
          <a:bodyPr wrap="square" rtlCol="0">
            <a:spAutoFit/>
          </a:bodyPr>
          <a:lstStyle/>
          <a:p>
            <a:r>
              <a:rPr lang="en-IN" sz="2400" dirty="0">
                <a:solidFill>
                  <a:schemeClr val="bg1"/>
                </a:solidFill>
                <a:latin typeface="Comic Sans MS" panose="030F0702030302020204" pitchFamily="66" charset="0"/>
              </a:rPr>
              <a:t>Model Selection</a:t>
            </a:r>
          </a:p>
        </p:txBody>
      </p:sp>
      <p:pic>
        <p:nvPicPr>
          <p:cNvPr id="36" name="Picture 35">
            <a:extLst>
              <a:ext uri="{FF2B5EF4-FFF2-40B4-BE49-F238E27FC236}">
                <a16:creationId xmlns:a16="http://schemas.microsoft.com/office/drawing/2014/main" id="{DB11C32A-7A19-3FF8-91A7-92BA4E9EAEFB}"/>
              </a:ext>
            </a:extLst>
          </p:cNvPr>
          <p:cNvPicPr>
            <a:picLocks noChangeAspect="1"/>
          </p:cNvPicPr>
          <p:nvPr/>
        </p:nvPicPr>
        <p:blipFill>
          <a:blip r:embed="rId5"/>
          <a:stretch>
            <a:fillRect/>
          </a:stretch>
        </p:blipFill>
        <p:spPr>
          <a:xfrm>
            <a:off x="9657185" y="4121090"/>
            <a:ext cx="2275324" cy="2301870"/>
          </a:xfrm>
          <a:prstGeom prst="rect">
            <a:avLst/>
          </a:prstGeom>
        </p:spPr>
      </p:pic>
    </p:spTree>
    <p:extLst>
      <p:ext uri="{BB962C8B-B14F-4D97-AF65-F5344CB8AC3E}">
        <p14:creationId xmlns:p14="http://schemas.microsoft.com/office/powerpoint/2010/main" val="789218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AC3B71-4EC1-BF26-CE63-FBAD02FA6DCD}"/>
              </a:ext>
            </a:extLst>
          </p:cNvPr>
          <p:cNvSpPr/>
          <p:nvPr/>
        </p:nvSpPr>
        <p:spPr>
          <a:xfrm>
            <a:off x="307909" y="177280"/>
            <a:ext cx="11625944" cy="6447455"/>
          </a:xfrm>
          <a:prstGeom prst="rect">
            <a:avLst/>
          </a:prstGeom>
          <a:blipFill dpi="0" rotWithShape="1">
            <a:blip r:embed="rId2">
              <a:alphaModFix amt="14000"/>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95151667-6310-7014-07F7-F9BB4540A677}"/>
              </a:ext>
            </a:extLst>
          </p:cNvPr>
          <p:cNvSpPr txBox="1"/>
          <p:nvPr/>
        </p:nvSpPr>
        <p:spPr>
          <a:xfrm>
            <a:off x="1530215" y="4306507"/>
            <a:ext cx="3340361" cy="461665"/>
          </a:xfrm>
          <a:prstGeom prst="rect">
            <a:avLst/>
          </a:prstGeom>
          <a:solidFill>
            <a:schemeClr val="accent6"/>
          </a:solidFill>
          <a:ln>
            <a:solidFill>
              <a:schemeClr val="accent6"/>
            </a:solidFill>
          </a:ln>
        </p:spPr>
        <p:txBody>
          <a:bodyPr wrap="square" rtlCol="0">
            <a:spAutoFit/>
          </a:bodyPr>
          <a:lstStyle/>
          <a:p>
            <a:r>
              <a:rPr lang="en-IN" sz="2400" dirty="0">
                <a:solidFill>
                  <a:schemeClr val="bg2"/>
                </a:solidFill>
                <a:latin typeface="Comic Sans MS" panose="030F0702030302020204" pitchFamily="66" charset="0"/>
              </a:rPr>
              <a:t>Evaluation Metrics</a:t>
            </a:r>
          </a:p>
        </p:txBody>
      </p:sp>
      <p:sp>
        <p:nvSpPr>
          <p:cNvPr id="6" name="TextBox 5">
            <a:extLst>
              <a:ext uri="{FF2B5EF4-FFF2-40B4-BE49-F238E27FC236}">
                <a16:creationId xmlns:a16="http://schemas.microsoft.com/office/drawing/2014/main" id="{C971536D-2673-87DD-EE71-9B4A2FB7CCB3}"/>
              </a:ext>
            </a:extLst>
          </p:cNvPr>
          <p:cNvSpPr txBox="1"/>
          <p:nvPr/>
        </p:nvSpPr>
        <p:spPr>
          <a:xfrm>
            <a:off x="1530216" y="1538597"/>
            <a:ext cx="3340361" cy="461665"/>
          </a:xfrm>
          <a:prstGeom prst="rect">
            <a:avLst/>
          </a:prstGeom>
          <a:solidFill>
            <a:schemeClr val="accent6"/>
          </a:solidFill>
          <a:ln>
            <a:solidFill>
              <a:schemeClr val="accent6"/>
            </a:solidFill>
          </a:ln>
        </p:spPr>
        <p:txBody>
          <a:bodyPr wrap="square" rtlCol="0">
            <a:spAutoFit/>
          </a:bodyPr>
          <a:lstStyle/>
          <a:p>
            <a:r>
              <a:rPr lang="en-IN" sz="2400" dirty="0">
                <a:solidFill>
                  <a:schemeClr val="bg2"/>
                </a:solidFill>
                <a:latin typeface="Comic Sans MS" panose="030F0702030302020204" pitchFamily="66" charset="0"/>
              </a:rPr>
              <a:t>Feature Engineering</a:t>
            </a:r>
          </a:p>
        </p:txBody>
      </p:sp>
      <p:sp>
        <p:nvSpPr>
          <p:cNvPr id="7" name="TextBox 6">
            <a:extLst>
              <a:ext uri="{FF2B5EF4-FFF2-40B4-BE49-F238E27FC236}">
                <a16:creationId xmlns:a16="http://schemas.microsoft.com/office/drawing/2014/main" id="{F09DFAEC-CD2D-A6C7-8119-D5B5C8B66C94}"/>
              </a:ext>
            </a:extLst>
          </p:cNvPr>
          <p:cNvSpPr txBox="1"/>
          <p:nvPr/>
        </p:nvSpPr>
        <p:spPr>
          <a:xfrm>
            <a:off x="1530216" y="2517618"/>
            <a:ext cx="3340361" cy="461665"/>
          </a:xfrm>
          <a:prstGeom prst="rect">
            <a:avLst/>
          </a:prstGeom>
          <a:solidFill>
            <a:schemeClr val="accent6"/>
          </a:solidFill>
          <a:ln>
            <a:solidFill>
              <a:schemeClr val="accent6"/>
            </a:solidFill>
          </a:ln>
        </p:spPr>
        <p:txBody>
          <a:bodyPr wrap="square" rtlCol="0">
            <a:spAutoFit/>
          </a:bodyPr>
          <a:lstStyle/>
          <a:p>
            <a:r>
              <a:rPr lang="en-IN" sz="2400" dirty="0">
                <a:solidFill>
                  <a:schemeClr val="bg2"/>
                </a:solidFill>
                <a:latin typeface="Comic Sans MS" panose="030F0702030302020204" pitchFamily="66" charset="0"/>
              </a:rPr>
              <a:t>Feature Selection</a:t>
            </a:r>
          </a:p>
        </p:txBody>
      </p:sp>
      <p:sp>
        <p:nvSpPr>
          <p:cNvPr id="8" name="TextBox 7">
            <a:extLst>
              <a:ext uri="{FF2B5EF4-FFF2-40B4-BE49-F238E27FC236}">
                <a16:creationId xmlns:a16="http://schemas.microsoft.com/office/drawing/2014/main" id="{31279FBA-A554-912B-6419-548E186EF2A8}"/>
              </a:ext>
            </a:extLst>
          </p:cNvPr>
          <p:cNvSpPr txBox="1"/>
          <p:nvPr/>
        </p:nvSpPr>
        <p:spPr>
          <a:xfrm>
            <a:off x="1539018" y="3445899"/>
            <a:ext cx="3340361" cy="461665"/>
          </a:xfrm>
          <a:prstGeom prst="rect">
            <a:avLst/>
          </a:prstGeom>
          <a:solidFill>
            <a:schemeClr val="accent6"/>
          </a:solidFill>
          <a:ln>
            <a:solidFill>
              <a:schemeClr val="accent6"/>
            </a:solidFill>
          </a:ln>
        </p:spPr>
        <p:txBody>
          <a:bodyPr wrap="square" rtlCol="0">
            <a:spAutoFit/>
          </a:bodyPr>
          <a:lstStyle/>
          <a:p>
            <a:r>
              <a:rPr lang="en-IN" sz="2400" dirty="0">
                <a:solidFill>
                  <a:schemeClr val="bg2"/>
                </a:solidFill>
                <a:latin typeface="Comic Sans MS" panose="030F0702030302020204" pitchFamily="66" charset="0"/>
              </a:rPr>
              <a:t>Model Selection</a:t>
            </a:r>
          </a:p>
        </p:txBody>
      </p:sp>
      <p:sp>
        <p:nvSpPr>
          <p:cNvPr id="9" name="TextBox 8">
            <a:extLst>
              <a:ext uri="{FF2B5EF4-FFF2-40B4-BE49-F238E27FC236}">
                <a16:creationId xmlns:a16="http://schemas.microsoft.com/office/drawing/2014/main" id="{97DEF6AF-7E94-478B-9750-0E8443DD043B}"/>
              </a:ext>
            </a:extLst>
          </p:cNvPr>
          <p:cNvSpPr txBox="1"/>
          <p:nvPr/>
        </p:nvSpPr>
        <p:spPr>
          <a:xfrm>
            <a:off x="6475444" y="335901"/>
            <a:ext cx="1744825" cy="523220"/>
          </a:xfrm>
          <a:prstGeom prst="rect">
            <a:avLst/>
          </a:prstGeom>
          <a:solidFill>
            <a:schemeClr val="accent6">
              <a:lumMod val="50000"/>
            </a:schemeClr>
          </a:solidFill>
        </p:spPr>
        <p:txBody>
          <a:bodyPr wrap="square" rtlCol="0">
            <a:spAutoFit/>
          </a:bodyPr>
          <a:lstStyle/>
          <a:p>
            <a:r>
              <a:rPr lang="en-IN" sz="2800" dirty="0">
                <a:solidFill>
                  <a:schemeClr val="bg1"/>
                </a:solidFill>
                <a:latin typeface="Comic Sans MS" panose="030F0702030302020204" pitchFamily="66" charset="0"/>
              </a:rPr>
              <a:t>Strategy</a:t>
            </a:r>
          </a:p>
        </p:txBody>
      </p:sp>
      <p:pic>
        <p:nvPicPr>
          <p:cNvPr id="10" name="Picture 9">
            <a:extLst>
              <a:ext uri="{FF2B5EF4-FFF2-40B4-BE49-F238E27FC236}">
                <a16:creationId xmlns:a16="http://schemas.microsoft.com/office/drawing/2014/main" id="{E3732EAC-43BF-DF63-FD9D-A839B33E1D60}"/>
              </a:ext>
            </a:extLst>
          </p:cNvPr>
          <p:cNvPicPr>
            <a:picLocks noChangeAspect="1"/>
          </p:cNvPicPr>
          <p:nvPr/>
        </p:nvPicPr>
        <p:blipFill>
          <a:blip r:embed="rId3"/>
          <a:stretch>
            <a:fillRect/>
          </a:stretch>
        </p:blipFill>
        <p:spPr>
          <a:xfrm>
            <a:off x="5396389" y="1127002"/>
            <a:ext cx="18290" cy="4548010"/>
          </a:xfrm>
          <a:prstGeom prst="rect">
            <a:avLst/>
          </a:prstGeom>
        </p:spPr>
      </p:pic>
      <p:pic>
        <p:nvPicPr>
          <p:cNvPr id="11" name="Picture 10">
            <a:extLst>
              <a:ext uri="{FF2B5EF4-FFF2-40B4-BE49-F238E27FC236}">
                <a16:creationId xmlns:a16="http://schemas.microsoft.com/office/drawing/2014/main" id="{B65EB493-1C69-6D58-5DB8-768A6B99EFFA}"/>
              </a:ext>
            </a:extLst>
          </p:cNvPr>
          <p:cNvPicPr>
            <a:picLocks noChangeAspect="1"/>
          </p:cNvPicPr>
          <p:nvPr/>
        </p:nvPicPr>
        <p:blipFill>
          <a:blip r:embed="rId4"/>
          <a:stretch>
            <a:fillRect/>
          </a:stretch>
        </p:blipFill>
        <p:spPr>
          <a:xfrm>
            <a:off x="5436450" y="1127002"/>
            <a:ext cx="42676" cy="4548010"/>
          </a:xfrm>
          <a:prstGeom prst="rect">
            <a:avLst/>
          </a:prstGeom>
        </p:spPr>
      </p:pic>
      <p:sp>
        <p:nvSpPr>
          <p:cNvPr id="16" name="TextBox 15">
            <a:extLst>
              <a:ext uri="{FF2B5EF4-FFF2-40B4-BE49-F238E27FC236}">
                <a16:creationId xmlns:a16="http://schemas.microsoft.com/office/drawing/2014/main" id="{65A7F704-A63F-2C85-C9A9-23B35788306F}"/>
              </a:ext>
            </a:extLst>
          </p:cNvPr>
          <p:cNvSpPr txBox="1"/>
          <p:nvPr/>
        </p:nvSpPr>
        <p:spPr>
          <a:xfrm>
            <a:off x="5794312" y="1507819"/>
            <a:ext cx="3716692" cy="523220"/>
          </a:xfrm>
          <a:prstGeom prst="rect">
            <a:avLst/>
          </a:prstGeom>
          <a:solidFill>
            <a:schemeClr val="accent6"/>
          </a:solidFill>
        </p:spPr>
        <p:txBody>
          <a:bodyPr wrap="square" rtlCol="0">
            <a:spAutoFit/>
          </a:bodyPr>
          <a:lstStyle/>
          <a:p>
            <a:r>
              <a:rPr lang="en-IN" sz="1400" dirty="0">
                <a:solidFill>
                  <a:schemeClr val="bg1">
                    <a:lumMod val="95000"/>
                  </a:schemeClr>
                </a:solidFill>
                <a:latin typeface="Comic Sans MS" panose="030F0702030302020204" pitchFamily="66" charset="0"/>
              </a:rPr>
              <a:t>50_SMA, 200_SMA, Signal, RSI, Upper Bollinger, Lower Bollinger</a:t>
            </a:r>
          </a:p>
        </p:txBody>
      </p:sp>
      <p:sp>
        <p:nvSpPr>
          <p:cNvPr id="17" name="TextBox 16">
            <a:extLst>
              <a:ext uri="{FF2B5EF4-FFF2-40B4-BE49-F238E27FC236}">
                <a16:creationId xmlns:a16="http://schemas.microsoft.com/office/drawing/2014/main" id="{DF249555-3C9F-2EE1-841A-F7912568F164}"/>
              </a:ext>
            </a:extLst>
          </p:cNvPr>
          <p:cNvSpPr txBox="1"/>
          <p:nvPr/>
        </p:nvSpPr>
        <p:spPr>
          <a:xfrm>
            <a:off x="5794312" y="3522842"/>
            <a:ext cx="3716692" cy="523220"/>
          </a:xfrm>
          <a:prstGeom prst="rect">
            <a:avLst/>
          </a:prstGeom>
          <a:solidFill>
            <a:schemeClr val="accent6"/>
          </a:solidFill>
        </p:spPr>
        <p:txBody>
          <a:bodyPr wrap="square" rtlCol="0">
            <a:spAutoFit/>
          </a:bodyPr>
          <a:lstStyle/>
          <a:p>
            <a:r>
              <a:rPr lang="en-IN" sz="1400" dirty="0">
                <a:solidFill>
                  <a:schemeClr val="bg1">
                    <a:lumMod val="95000"/>
                  </a:schemeClr>
                </a:solidFill>
                <a:latin typeface="Comic Sans MS" panose="030F0702030302020204" pitchFamily="66" charset="0"/>
              </a:rPr>
              <a:t>Linear Regression, Random Forest, Prophet</a:t>
            </a:r>
          </a:p>
        </p:txBody>
      </p:sp>
      <p:sp>
        <p:nvSpPr>
          <p:cNvPr id="18" name="TextBox 17">
            <a:extLst>
              <a:ext uri="{FF2B5EF4-FFF2-40B4-BE49-F238E27FC236}">
                <a16:creationId xmlns:a16="http://schemas.microsoft.com/office/drawing/2014/main" id="{25F9E95F-1245-7F39-47C1-74E33B36401D}"/>
              </a:ext>
            </a:extLst>
          </p:cNvPr>
          <p:cNvSpPr txBox="1"/>
          <p:nvPr/>
        </p:nvSpPr>
        <p:spPr>
          <a:xfrm>
            <a:off x="5794312" y="4383450"/>
            <a:ext cx="3716692" cy="523220"/>
          </a:xfrm>
          <a:prstGeom prst="rect">
            <a:avLst/>
          </a:prstGeom>
          <a:solidFill>
            <a:schemeClr val="accent6"/>
          </a:solidFill>
        </p:spPr>
        <p:txBody>
          <a:bodyPr wrap="square" rtlCol="0">
            <a:spAutoFit/>
          </a:bodyPr>
          <a:lstStyle/>
          <a:p>
            <a:r>
              <a:rPr lang="en-IN" sz="1400" dirty="0">
                <a:solidFill>
                  <a:schemeClr val="bg1">
                    <a:lumMod val="95000"/>
                  </a:schemeClr>
                </a:solidFill>
                <a:latin typeface="Comic Sans MS" panose="030F0702030302020204" pitchFamily="66" charset="0"/>
              </a:rPr>
              <a:t>Mean-squared error, Root mean-squared error</a:t>
            </a:r>
          </a:p>
        </p:txBody>
      </p:sp>
      <p:sp>
        <p:nvSpPr>
          <p:cNvPr id="19" name="TextBox 18">
            <a:extLst>
              <a:ext uri="{FF2B5EF4-FFF2-40B4-BE49-F238E27FC236}">
                <a16:creationId xmlns:a16="http://schemas.microsoft.com/office/drawing/2014/main" id="{05588197-6611-8667-D62D-DD971A5E5C90}"/>
              </a:ext>
            </a:extLst>
          </p:cNvPr>
          <p:cNvSpPr txBox="1"/>
          <p:nvPr/>
        </p:nvSpPr>
        <p:spPr>
          <a:xfrm>
            <a:off x="5794312" y="2560406"/>
            <a:ext cx="3716692" cy="523220"/>
          </a:xfrm>
          <a:prstGeom prst="rect">
            <a:avLst/>
          </a:prstGeom>
          <a:solidFill>
            <a:schemeClr val="accent6"/>
          </a:solidFill>
        </p:spPr>
        <p:txBody>
          <a:bodyPr wrap="square" rtlCol="0">
            <a:spAutoFit/>
          </a:bodyPr>
          <a:lstStyle/>
          <a:p>
            <a:r>
              <a:rPr lang="en-IN" sz="1400" dirty="0">
                <a:solidFill>
                  <a:schemeClr val="bg1">
                    <a:lumMod val="95000"/>
                  </a:schemeClr>
                </a:solidFill>
                <a:latin typeface="Comic Sans MS" panose="030F0702030302020204" pitchFamily="66" charset="0"/>
              </a:rPr>
              <a:t>Drop Open, High, Low, Volume for forecasting</a:t>
            </a:r>
          </a:p>
        </p:txBody>
      </p:sp>
    </p:spTree>
    <p:extLst>
      <p:ext uri="{BB962C8B-B14F-4D97-AF65-F5344CB8AC3E}">
        <p14:creationId xmlns:p14="http://schemas.microsoft.com/office/powerpoint/2010/main" val="228673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70A91B-2880-0AAB-9FF7-603ECAB36877}"/>
              </a:ext>
            </a:extLst>
          </p:cNvPr>
          <p:cNvSpPr/>
          <p:nvPr/>
        </p:nvSpPr>
        <p:spPr>
          <a:xfrm>
            <a:off x="0" y="0"/>
            <a:ext cx="5495731" cy="6858000"/>
          </a:xfrm>
          <a:prstGeom prst="rect">
            <a:avLst/>
          </a:prstGeom>
          <a:blipFill dpi="0" rotWithShape="1">
            <a:blip r:embed="rId2">
              <a:alphaModFix amt="47000"/>
            </a:blip>
            <a:srcRect/>
            <a:stretch>
              <a:fillRect/>
            </a:stretch>
          </a:blip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4F5EBC8-FB36-ADD3-DA32-172A7247E32D}"/>
              </a:ext>
            </a:extLst>
          </p:cNvPr>
          <p:cNvSpPr txBox="1"/>
          <p:nvPr/>
        </p:nvSpPr>
        <p:spPr>
          <a:xfrm>
            <a:off x="6096000" y="5192962"/>
            <a:ext cx="2080727" cy="369332"/>
          </a:xfrm>
          <a:prstGeom prst="rect">
            <a:avLst/>
          </a:prstGeom>
          <a:solidFill>
            <a:schemeClr val="accent6">
              <a:lumMod val="50000"/>
            </a:schemeClr>
          </a:solidFill>
        </p:spPr>
        <p:txBody>
          <a:bodyPr wrap="square" rtlCol="0">
            <a:spAutoFit/>
          </a:bodyPr>
          <a:lstStyle/>
          <a:p>
            <a:r>
              <a:rPr lang="en-IN" dirty="0">
                <a:solidFill>
                  <a:schemeClr val="bg1"/>
                </a:solidFill>
              </a:rPr>
              <a:t>Mean-squared error</a:t>
            </a:r>
          </a:p>
        </p:txBody>
      </p:sp>
      <p:sp>
        <p:nvSpPr>
          <p:cNvPr id="4" name="TextBox 3">
            <a:extLst>
              <a:ext uri="{FF2B5EF4-FFF2-40B4-BE49-F238E27FC236}">
                <a16:creationId xmlns:a16="http://schemas.microsoft.com/office/drawing/2014/main" id="{C18D5263-FAFA-348C-6CE9-32C5A302310D}"/>
              </a:ext>
            </a:extLst>
          </p:cNvPr>
          <p:cNvSpPr txBox="1"/>
          <p:nvPr/>
        </p:nvSpPr>
        <p:spPr>
          <a:xfrm>
            <a:off x="6096000" y="5746958"/>
            <a:ext cx="2080727" cy="646331"/>
          </a:xfrm>
          <a:prstGeom prst="rect">
            <a:avLst/>
          </a:prstGeom>
          <a:solidFill>
            <a:schemeClr val="accent6">
              <a:lumMod val="50000"/>
            </a:schemeClr>
          </a:solidFill>
        </p:spPr>
        <p:txBody>
          <a:bodyPr wrap="square" rtlCol="0">
            <a:spAutoFit/>
          </a:bodyPr>
          <a:lstStyle/>
          <a:p>
            <a:r>
              <a:rPr lang="en-IN" dirty="0">
                <a:solidFill>
                  <a:schemeClr val="bg1"/>
                </a:solidFill>
              </a:rPr>
              <a:t>Root mean-squared error</a:t>
            </a:r>
          </a:p>
        </p:txBody>
      </p:sp>
      <p:sp>
        <p:nvSpPr>
          <p:cNvPr id="5" name="TextBox 4">
            <a:extLst>
              <a:ext uri="{FF2B5EF4-FFF2-40B4-BE49-F238E27FC236}">
                <a16:creationId xmlns:a16="http://schemas.microsoft.com/office/drawing/2014/main" id="{FF1A3D8A-B776-3E25-20C6-42C657FA67D2}"/>
              </a:ext>
            </a:extLst>
          </p:cNvPr>
          <p:cNvSpPr txBox="1"/>
          <p:nvPr/>
        </p:nvSpPr>
        <p:spPr>
          <a:xfrm>
            <a:off x="9265299" y="5192962"/>
            <a:ext cx="681134" cy="369332"/>
          </a:xfrm>
          <a:prstGeom prst="rect">
            <a:avLst/>
          </a:prstGeom>
          <a:solidFill>
            <a:schemeClr val="accent6">
              <a:lumMod val="50000"/>
            </a:schemeClr>
          </a:solidFill>
        </p:spPr>
        <p:txBody>
          <a:bodyPr wrap="square" rtlCol="0">
            <a:spAutoFit/>
          </a:bodyPr>
          <a:lstStyle/>
          <a:p>
            <a:r>
              <a:rPr lang="en-IN" dirty="0">
                <a:solidFill>
                  <a:schemeClr val="bg1"/>
                </a:solidFill>
              </a:rPr>
              <a:t>5.19</a:t>
            </a:r>
          </a:p>
        </p:txBody>
      </p:sp>
      <p:sp>
        <p:nvSpPr>
          <p:cNvPr id="6" name="TextBox 5">
            <a:extLst>
              <a:ext uri="{FF2B5EF4-FFF2-40B4-BE49-F238E27FC236}">
                <a16:creationId xmlns:a16="http://schemas.microsoft.com/office/drawing/2014/main" id="{C4548CAF-2C97-6D0F-6323-F7CB2F0EDB39}"/>
              </a:ext>
            </a:extLst>
          </p:cNvPr>
          <p:cNvSpPr txBox="1"/>
          <p:nvPr/>
        </p:nvSpPr>
        <p:spPr>
          <a:xfrm>
            <a:off x="9265299" y="5885458"/>
            <a:ext cx="681134" cy="369332"/>
          </a:xfrm>
          <a:prstGeom prst="rect">
            <a:avLst/>
          </a:prstGeom>
          <a:solidFill>
            <a:schemeClr val="accent6">
              <a:lumMod val="50000"/>
            </a:schemeClr>
          </a:solidFill>
        </p:spPr>
        <p:txBody>
          <a:bodyPr wrap="square" rtlCol="0">
            <a:spAutoFit/>
          </a:bodyPr>
          <a:lstStyle/>
          <a:p>
            <a:r>
              <a:rPr lang="en-IN" dirty="0">
                <a:solidFill>
                  <a:schemeClr val="bg1"/>
                </a:solidFill>
              </a:rPr>
              <a:t>2.27</a:t>
            </a:r>
          </a:p>
        </p:txBody>
      </p:sp>
      <p:pic>
        <p:nvPicPr>
          <p:cNvPr id="7" name="Picture 6">
            <a:extLst>
              <a:ext uri="{FF2B5EF4-FFF2-40B4-BE49-F238E27FC236}">
                <a16:creationId xmlns:a16="http://schemas.microsoft.com/office/drawing/2014/main" id="{3881915A-D8CC-5C39-C723-56F91B66243E}"/>
              </a:ext>
            </a:extLst>
          </p:cNvPr>
          <p:cNvPicPr>
            <a:picLocks noChangeAspect="1"/>
          </p:cNvPicPr>
          <p:nvPr/>
        </p:nvPicPr>
        <p:blipFill>
          <a:blip r:embed="rId3"/>
          <a:stretch>
            <a:fillRect/>
          </a:stretch>
        </p:blipFill>
        <p:spPr>
          <a:xfrm>
            <a:off x="5756987" y="195263"/>
            <a:ext cx="6277849" cy="4813034"/>
          </a:xfrm>
          <a:prstGeom prst="rect">
            <a:avLst/>
          </a:prstGeom>
        </p:spPr>
      </p:pic>
    </p:spTree>
    <p:extLst>
      <p:ext uri="{BB962C8B-B14F-4D97-AF65-F5344CB8AC3E}">
        <p14:creationId xmlns:p14="http://schemas.microsoft.com/office/powerpoint/2010/main" val="366689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D2870A-21A3-17C3-4863-DE5C12AE4A20}"/>
              </a:ext>
            </a:extLst>
          </p:cNvPr>
          <p:cNvPicPr>
            <a:picLocks noChangeAspect="1"/>
          </p:cNvPicPr>
          <p:nvPr/>
        </p:nvPicPr>
        <p:blipFill>
          <a:blip r:embed="rId2"/>
          <a:stretch>
            <a:fillRect/>
          </a:stretch>
        </p:blipFill>
        <p:spPr>
          <a:xfrm>
            <a:off x="0" y="0"/>
            <a:ext cx="4935896" cy="6858000"/>
          </a:xfrm>
          <a:prstGeom prst="rect">
            <a:avLst/>
          </a:prstGeom>
        </p:spPr>
      </p:pic>
      <p:pic>
        <p:nvPicPr>
          <p:cNvPr id="4" name="Picture 3">
            <a:extLst>
              <a:ext uri="{FF2B5EF4-FFF2-40B4-BE49-F238E27FC236}">
                <a16:creationId xmlns:a16="http://schemas.microsoft.com/office/drawing/2014/main" id="{99EF1242-365F-5F38-893B-C0413DC36A5D}"/>
              </a:ext>
            </a:extLst>
          </p:cNvPr>
          <p:cNvPicPr>
            <a:picLocks noChangeAspect="1"/>
          </p:cNvPicPr>
          <p:nvPr/>
        </p:nvPicPr>
        <p:blipFill>
          <a:blip r:embed="rId3"/>
          <a:stretch>
            <a:fillRect/>
          </a:stretch>
        </p:blipFill>
        <p:spPr>
          <a:xfrm>
            <a:off x="5071052" y="0"/>
            <a:ext cx="6872132" cy="5122506"/>
          </a:xfrm>
          <a:prstGeom prst="rect">
            <a:avLst/>
          </a:prstGeom>
        </p:spPr>
      </p:pic>
      <p:sp>
        <p:nvSpPr>
          <p:cNvPr id="5" name="TextBox 4">
            <a:extLst>
              <a:ext uri="{FF2B5EF4-FFF2-40B4-BE49-F238E27FC236}">
                <a16:creationId xmlns:a16="http://schemas.microsoft.com/office/drawing/2014/main" id="{B11B1A82-6362-C6B9-9B13-9FCC269F6605}"/>
              </a:ext>
            </a:extLst>
          </p:cNvPr>
          <p:cNvSpPr txBox="1"/>
          <p:nvPr/>
        </p:nvSpPr>
        <p:spPr>
          <a:xfrm>
            <a:off x="5589036" y="5355771"/>
            <a:ext cx="4217437" cy="1077218"/>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IN" sz="1600" dirty="0">
                <a:solidFill>
                  <a:schemeClr val="bg1"/>
                </a:solidFill>
                <a:latin typeface="Comic Sans MS" panose="030F0702030302020204" pitchFamily="66" charset="0"/>
              </a:rPr>
              <a:t>This is the plot indicating prediction for next 6 months. As seen in the graph in the year 2024 the price seems be in the range of 2000 and doesn’t exceed 2200.</a:t>
            </a:r>
          </a:p>
        </p:txBody>
      </p:sp>
    </p:spTree>
    <p:extLst>
      <p:ext uri="{BB962C8B-B14F-4D97-AF65-F5344CB8AC3E}">
        <p14:creationId xmlns:p14="http://schemas.microsoft.com/office/powerpoint/2010/main" val="3600425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FC9FEE-130D-DFAF-0630-497B63042B2C}"/>
              </a:ext>
            </a:extLst>
          </p:cNvPr>
          <p:cNvPicPr>
            <a:picLocks noChangeAspect="1"/>
          </p:cNvPicPr>
          <p:nvPr/>
        </p:nvPicPr>
        <p:blipFill>
          <a:blip r:embed="rId2"/>
          <a:stretch>
            <a:fillRect/>
          </a:stretch>
        </p:blipFill>
        <p:spPr>
          <a:xfrm>
            <a:off x="0" y="0"/>
            <a:ext cx="6018245" cy="6858000"/>
          </a:xfrm>
          <a:prstGeom prst="rect">
            <a:avLst/>
          </a:prstGeom>
        </p:spPr>
      </p:pic>
      <p:sp>
        <p:nvSpPr>
          <p:cNvPr id="4" name="TextBox 3">
            <a:extLst>
              <a:ext uri="{FF2B5EF4-FFF2-40B4-BE49-F238E27FC236}">
                <a16:creationId xmlns:a16="http://schemas.microsoft.com/office/drawing/2014/main" id="{EEBF2F43-808D-E646-8056-5205E0EAF210}"/>
              </a:ext>
            </a:extLst>
          </p:cNvPr>
          <p:cNvSpPr txBox="1"/>
          <p:nvPr/>
        </p:nvSpPr>
        <p:spPr>
          <a:xfrm>
            <a:off x="7324531" y="121298"/>
            <a:ext cx="3676262" cy="584775"/>
          </a:xfrm>
          <a:prstGeom prst="rect">
            <a:avLst/>
          </a:prstGeom>
          <a:noFill/>
        </p:spPr>
        <p:txBody>
          <a:bodyPr wrap="square" rtlCol="0">
            <a:spAutoFit/>
          </a:bodyPr>
          <a:lstStyle/>
          <a:p>
            <a:pPr algn="ctr"/>
            <a:r>
              <a:rPr lang="en-IN" sz="3200" dirty="0">
                <a:solidFill>
                  <a:schemeClr val="accent6">
                    <a:lumMod val="50000"/>
                  </a:schemeClr>
                </a:solidFill>
                <a:latin typeface="Ravie" panose="04040805050809020602" pitchFamily="82" charset="0"/>
              </a:rPr>
              <a:t>LEARNINGS</a:t>
            </a:r>
          </a:p>
        </p:txBody>
      </p:sp>
      <p:sp>
        <p:nvSpPr>
          <p:cNvPr id="5" name="TextBox 4">
            <a:extLst>
              <a:ext uri="{FF2B5EF4-FFF2-40B4-BE49-F238E27FC236}">
                <a16:creationId xmlns:a16="http://schemas.microsoft.com/office/drawing/2014/main" id="{4079FA31-8648-4043-753C-F4141FB9774C}"/>
              </a:ext>
            </a:extLst>
          </p:cNvPr>
          <p:cNvSpPr txBox="1"/>
          <p:nvPr/>
        </p:nvSpPr>
        <p:spPr>
          <a:xfrm>
            <a:off x="6372809" y="895739"/>
            <a:ext cx="5579705" cy="1815882"/>
          </a:xfrm>
          <a:prstGeom prst="rect">
            <a:avLst/>
          </a:prstGeom>
          <a:solidFill>
            <a:schemeClr val="accent6">
              <a:lumMod val="60000"/>
              <a:lumOff val="40000"/>
            </a:schemeClr>
          </a:solidFill>
        </p:spPr>
        <p:txBody>
          <a:bodyPr wrap="square" rtlCol="0">
            <a:spAutoFit/>
          </a:bodyPr>
          <a:lstStyle/>
          <a:p>
            <a:r>
              <a:rPr lang="en-IN" sz="1400" dirty="0">
                <a:latin typeface="Comic Sans MS" panose="030F0702030302020204" pitchFamily="66" charset="0"/>
              </a:rPr>
              <a:t>As seen in the first graph, gold prices kept increasing every year. However, </a:t>
            </a:r>
            <a:r>
              <a:rPr lang="en-US" sz="1400" dirty="0">
                <a:latin typeface="Comic Sans MS" panose="030F0702030302020204" pitchFamily="66" charset="0"/>
              </a:rPr>
              <a:t>gold has been bolstered by increased risk and uncertainty in 2022, with global tensions being the most evident source. Another element that has contributed is high inflation, however not all investors have seen the inflation risk in the same way. This reason gold prices had seen significant decline in November 2022.</a:t>
            </a:r>
            <a:endParaRPr lang="en-IN" sz="1400" dirty="0">
              <a:latin typeface="Comic Sans MS" panose="030F0702030302020204" pitchFamily="66" charset="0"/>
            </a:endParaRPr>
          </a:p>
          <a:p>
            <a:endParaRPr lang="en-IN" sz="1400" dirty="0">
              <a:latin typeface="Comic Sans MS" panose="030F0702030302020204" pitchFamily="66" charset="0"/>
            </a:endParaRPr>
          </a:p>
        </p:txBody>
      </p:sp>
      <p:sp>
        <p:nvSpPr>
          <p:cNvPr id="7" name="TextBox 6">
            <a:extLst>
              <a:ext uri="{FF2B5EF4-FFF2-40B4-BE49-F238E27FC236}">
                <a16:creationId xmlns:a16="http://schemas.microsoft.com/office/drawing/2014/main" id="{04FF901A-BCF9-5EAF-645F-8801086B4511}"/>
              </a:ext>
            </a:extLst>
          </p:cNvPr>
          <p:cNvSpPr txBox="1"/>
          <p:nvPr/>
        </p:nvSpPr>
        <p:spPr>
          <a:xfrm>
            <a:off x="6372809" y="2939143"/>
            <a:ext cx="5579705" cy="1169551"/>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IN" sz="1400" dirty="0">
                <a:latin typeface="Comic Sans MS" panose="030F0702030302020204" pitchFamily="66" charset="0"/>
              </a:rPr>
              <a:t>The buy signal in 2019 indicates that the shorter term average crossed above the longer term average, suggesting a potential uptrend in the price of the gold. There was positive momentum in the gold leading the investors to buying the gold anticipating further price increases.</a:t>
            </a:r>
          </a:p>
        </p:txBody>
      </p:sp>
      <p:sp>
        <p:nvSpPr>
          <p:cNvPr id="8" name="TextBox 7">
            <a:extLst>
              <a:ext uri="{FF2B5EF4-FFF2-40B4-BE49-F238E27FC236}">
                <a16:creationId xmlns:a16="http://schemas.microsoft.com/office/drawing/2014/main" id="{94740827-6523-0413-F2F8-FA0A12A6E41A}"/>
              </a:ext>
            </a:extLst>
          </p:cNvPr>
          <p:cNvSpPr txBox="1"/>
          <p:nvPr/>
        </p:nvSpPr>
        <p:spPr>
          <a:xfrm>
            <a:off x="6372809" y="4357396"/>
            <a:ext cx="5579705" cy="954107"/>
          </a:xfrm>
          <a:prstGeom prst="rect">
            <a:avLst/>
          </a:prstGeom>
          <a:solidFill>
            <a:schemeClr val="accent6">
              <a:lumMod val="60000"/>
              <a:lumOff val="40000"/>
            </a:schemeClr>
          </a:solidFill>
        </p:spPr>
        <p:txBody>
          <a:bodyPr wrap="square" rtlCol="0">
            <a:spAutoFit/>
          </a:bodyPr>
          <a:lstStyle/>
          <a:p>
            <a:r>
              <a:rPr lang="en-IN" sz="1400" dirty="0">
                <a:latin typeface="Comic Sans MS" panose="030F0702030302020204" pitchFamily="66" charset="0"/>
              </a:rPr>
              <a:t>When the RSI value is below 30 and close price falls below lower Bollinger, buy the gold as the price of the gold has fallen extremely low and that the gold is oversold otherwise it is overbought.   </a:t>
            </a:r>
          </a:p>
        </p:txBody>
      </p:sp>
    </p:spTree>
    <p:extLst>
      <p:ext uri="{BB962C8B-B14F-4D97-AF65-F5344CB8AC3E}">
        <p14:creationId xmlns:p14="http://schemas.microsoft.com/office/powerpoint/2010/main" val="2049928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CA5D0B-F885-89D5-43E3-55BD29199FA8}"/>
              </a:ext>
            </a:extLst>
          </p:cNvPr>
          <p:cNvSpPr txBox="1"/>
          <p:nvPr/>
        </p:nvSpPr>
        <p:spPr>
          <a:xfrm>
            <a:off x="6174533" y="328632"/>
            <a:ext cx="609755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5493"/>
              </a:buClr>
              <a:buSzPts val="12000"/>
              <a:buFont typeface="Gill Sans"/>
              <a:buNone/>
              <a:tabLst/>
              <a:defRPr/>
            </a:pPr>
            <a:r>
              <a:rPr kumimoji="0" lang="en-US" sz="2000" b="0" i="0" u="none" strike="noStrike" kern="0" cap="none" spc="0" normalizeH="0" baseline="0" noProof="0" dirty="0">
                <a:ln>
                  <a:noFill/>
                </a:ln>
                <a:solidFill>
                  <a:schemeClr val="accent4">
                    <a:lumMod val="75000"/>
                  </a:schemeClr>
                </a:solidFill>
                <a:effectLst/>
                <a:uLnTx/>
                <a:uFillTx/>
                <a:latin typeface="Ravie" panose="04040805050809020602" pitchFamily="82" charset="0"/>
                <a:ea typeface="Gill Sans"/>
                <a:cs typeface="Gill Sans"/>
                <a:sym typeface="Gill Sans"/>
              </a:rPr>
              <a:t>Problem</a:t>
            </a:r>
            <a:r>
              <a:rPr kumimoji="0" lang="en-US" sz="2000" b="0" i="0" u="none" strike="noStrike" kern="0" cap="none" spc="0" normalizeH="0" baseline="0" noProof="0" dirty="0">
                <a:ln>
                  <a:noFill/>
                </a:ln>
                <a:solidFill>
                  <a:schemeClr val="accent4">
                    <a:lumMod val="75000"/>
                  </a:schemeClr>
                </a:solidFill>
                <a:effectLst/>
                <a:uLnTx/>
                <a:uFillTx/>
                <a:latin typeface="Gill Sans"/>
                <a:ea typeface="Gill Sans"/>
                <a:cs typeface="Gill Sans"/>
                <a:sym typeface="Gill Sans"/>
              </a:rPr>
              <a:t> </a:t>
            </a:r>
            <a:r>
              <a:rPr kumimoji="0" lang="en-US" sz="2000" b="0" i="0" u="none" strike="noStrike" kern="0" cap="none" spc="0" normalizeH="0" baseline="0" noProof="0" dirty="0">
                <a:ln>
                  <a:noFill/>
                </a:ln>
                <a:solidFill>
                  <a:schemeClr val="accent4">
                    <a:lumMod val="75000"/>
                  </a:schemeClr>
                </a:solidFill>
                <a:effectLst/>
                <a:uLnTx/>
                <a:uFillTx/>
                <a:latin typeface="Ravie" panose="04040805050809020602" pitchFamily="82" charset="0"/>
                <a:ea typeface="Gill Sans"/>
                <a:cs typeface="Gill Sans"/>
                <a:sym typeface="Gill Sans"/>
              </a:rPr>
              <a:t>Overview</a:t>
            </a:r>
            <a:endParaRPr kumimoji="0" lang="en-US" sz="2000" b="0" i="0" u="none" strike="noStrike" kern="0" cap="none" spc="0" normalizeH="0" baseline="0" noProof="0" dirty="0">
              <a:ln>
                <a:noFill/>
              </a:ln>
              <a:solidFill>
                <a:schemeClr val="accent4">
                  <a:lumMod val="75000"/>
                </a:schemeClr>
              </a:solidFill>
              <a:effectLst/>
              <a:uLnTx/>
              <a:uFillTx/>
              <a:latin typeface="Ravie" panose="04040805050809020602" pitchFamily="82" charset="0"/>
              <a:cs typeface="Arial"/>
              <a:sym typeface="Arial"/>
            </a:endParaRPr>
          </a:p>
        </p:txBody>
      </p:sp>
      <p:sp>
        <p:nvSpPr>
          <p:cNvPr id="4" name="TextBox 3">
            <a:extLst>
              <a:ext uri="{FF2B5EF4-FFF2-40B4-BE49-F238E27FC236}">
                <a16:creationId xmlns:a16="http://schemas.microsoft.com/office/drawing/2014/main" id="{162159C3-C9A3-82D7-5C9F-1D0256321337}"/>
              </a:ext>
            </a:extLst>
          </p:cNvPr>
          <p:cNvSpPr txBox="1"/>
          <p:nvPr/>
        </p:nvSpPr>
        <p:spPr>
          <a:xfrm>
            <a:off x="7175241" y="1156996"/>
            <a:ext cx="4898571" cy="3139321"/>
          </a:xfrm>
          <a:prstGeom prst="rect">
            <a:avLst/>
          </a:prstGeom>
          <a:noFill/>
        </p:spPr>
        <p:txBody>
          <a:bodyPr wrap="square" rtlCol="0">
            <a:spAutoFit/>
          </a:bodyPr>
          <a:lstStyle/>
          <a:p>
            <a:r>
              <a:rPr lang="en-US" b="0" i="0" dirty="0">
                <a:solidFill>
                  <a:schemeClr val="accent4">
                    <a:lumMod val="50000"/>
                  </a:schemeClr>
                </a:solidFill>
                <a:effectLst/>
                <a:latin typeface="Sitka Banner" pitchFamily="2" charset="0"/>
              </a:rPr>
              <a:t>The problem overview for this project involves leveraging a comprehensive dataset of daily gold prices obtained from Nasdaq, spanning from January 19, 2014, to January 22, 2024. The dataset includes key financial metrics such as opening and closing prices, trading volume, as well as the highest and lowest prices recorded each day. The goal likely involves analyzing trends, patterns, and relationships within the data to inform investment decisions, forecast future prices, or gain insights into market behavior</a:t>
            </a:r>
            <a:r>
              <a:rPr lang="en-US" b="0" i="0" dirty="0">
                <a:solidFill>
                  <a:schemeClr val="accent4">
                    <a:lumMod val="50000"/>
                  </a:schemeClr>
                </a:solidFill>
                <a:effectLst/>
                <a:latin typeface="Söhne"/>
              </a:rPr>
              <a:t>.</a:t>
            </a:r>
            <a:endParaRPr lang="en-IN" dirty="0">
              <a:solidFill>
                <a:schemeClr val="accent4">
                  <a:lumMod val="50000"/>
                </a:schemeClr>
              </a:solidFill>
            </a:endParaRPr>
          </a:p>
        </p:txBody>
      </p:sp>
      <p:pic>
        <p:nvPicPr>
          <p:cNvPr id="5" name="Picture 4">
            <a:extLst>
              <a:ext uri="{FF2B5EF4-FFF2-40B4-BE49-F238E27FC236}">
                <a16:creationId xmlns:a16="http://schemas.microsoft.com/office/drawing/2014/main" id="{89A2A67D-E41B-879C-0257-E50380D95116}"/>
              </a:ext>
            </a:extLst>
          </p:cNvPr>
          <p:cNvPicPr>
            <a:picLocks noChangeAspect="1"/>
          </p:cNvPicPr>
          <p:nvPr/>
        </p:nvPicPr>
        <p:blipFill>
          <a:blip r:embed="rId2"/>
          <a:stretch>
            <a:fillRect/>
          </a:stretch>
        </p:blipFill>
        <p:spPr>
          <a:xfrm>
            <a:off x="118188" y="0"/>
            <a:ext cx="6858000" cy="6858000"/>
          </a:xfrm>
          <a:prstGeom prst="rect">
            <a:avLst/>
          </a:prstGeom>
        </p:spPr>
      </p:pic>
    </p:spTree>
    <p:extLst>
      <p:ext uri="{BB962C8B-B14F-4D97-AF65-F5344CB8AC3E}">
        <p14:creationId xmlns:p14="http://schemas.microsoft.com/office/powerpoint/2010/main" val="1113900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4B044-0B29-E9FE-24B0-166E04B465FA}"/>
              </a:ext>
            </a:extLst>
          </p:cNvPr>
          <p:cNvSpPr/>
          <p:nvPr/>
        </p:nvSpPr>
        <p:spPr>
          <a:xfrm>
            <a:off x="1492898" y="2451153"/>
            <a:ext cx="3862873" cy="2232814"/>
          </a:xfrm>
          <a:prstGeom prst="rect">
            <a:avLst/>
          </a:prstGeom>
          <a:blipFill dpi="0" rotWithShape="1">
            <a:blip r:embed="rId2">
              <a:alphaModFix amt="14000"/>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49C99"/>
              </a:solidFill>
              <a:effectLst/>
              <a:uLnTx/>
              <a:uFillTx/>
              <a:latin typeface="Eras Medium ITC" panose="020B0602030504020804" pitchFamily="34" charset="0"/>
            </a:endParaRPr>
          </a:p>
        </p:txBody>
      </p:sp>
      <p:sp>
        <p:nvSpPr>
          <p:cNvPr id="4" name="TextBox 3">
            <a:extLst>
              <a:ext uri="{FF2B5EF4-FFF2-40B4-BE49-F238E27FC236}">
                <a16:creationId xmlns:a16="http://schemas.microsoft.com/office/drawing/2014/main" id="{4D9F855E-897D-E71F-90D1-BE7D59831A91}"/>
              </a:ext>
            </a:extLst>
          </p:cNvPr>
          <p:cNvSpPr txBox="1"/>
          <p:nvPr/>
        </p:nvSpPr>
        <p:spPr>
          <a:xfrm>
            <a:off x="-123629" y="531413"/>
            <a:ext cx="609755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5493"/>
              </a:buClr>
              <a:buSzPts val="12000"/>
              <a:buFont typeface="Gill Sans"/>
              <a:buNone/>
              <a:tabLst/>
              <a:defRPr/>
            </a:pPr>
            <a:r>
              <a:rPr kumimoji="0" lang="en-US" sz="2800" b="0" i="0" u="none" strike="noStrike" kern="0" cap="none" spc="0" normalizeH="0" baseline="0" noProof="0" dirty="0">
                <a:ln>
                  <a:noFill/>
                </a:ln>
                <a:solidFill>
                  <a:srgbClr val="1C6176"/>
                </a:solidFill>
                <a:effectLst/>
                <a:uLnTx/>
                <a:uFillTx/>
                <a:latin typeface="Ravie" panose="04040805050809020602" pitchFamily="82" charset="0"/>
                <a:ea typeface="+mn-ea"/>
                <a:cs typeface="Arial"/>
                <a:sym typeface="Arial"/>
              </a:rPr>
              <a:t>Objective</a:t>
            </a:r>
          </a:p>
        </p:txBody>
      </p:sp>
      <p:pic>
        <p:nvPicPr>
          <p:cNvPr id="5" name="Picture 4">
            <a:extLst>
              <a:ext uri="{FF2B5EF4-FFF2-40B4-BE49-F238E27FC236}">
                <a16:creationId xmlns:a16="http://schemas.microsoft.com/office/drawing/2014/main" id="{BDCA6B4F-8106-A85B-E1D6-4B9096B26DFD}"/>
              </a:ext>
            </a:extLst>
          </p:cNvPr>
          <p:cNvPicPr>
            <a:picLocks noChangeAspect="1"/>
          </p:cNvPicPr>
          <p:nvPr/>
        </p:nvPicPr>
        <p:blipFill>
          <a:blip r:embed="rId3"/>
          <a:stretch>
            <a:fillRect/>
          </a:stretch>
        </p:blipFill>
        <p:spPr>
          <a:xfrm>
            <a:off x="6543674" y="912413"/>
            <a:ext cx="5502533" cy="5450287"/>
          </a:xfrm>
          <a:prstGeom prst="rect">
            <a:avLst/>
          </a:prstGeom>
        </p:spPr>
      </p:pic>
      <p:sp>
        <p:nvSpPr>
          <p:cNvPr id="10" name="TextBox 9">
            <a:extLst>
              <a:ext uri="{FF2B5EF4-FFF2-40B4-BE49-F238E27FC236}">
                <a16:creationId xmlns:a16="http://schemas.microsoft.com/office/drawing/2014/main" id="{D15D6FE3-2005-2D54-4E8E-366AD461E740}"/>
              </a:ext>
            </a:extLst>
          </p:cNvPr>
          <p:cNvSpPr txBox="1"/>
          <p:nvPr/>
        </p:nvSpPr>
        <p:spPr>
          <a:xfrm>
            <a:off x="345232" y="1329053"/>
            <a:ext cx="6158204" cy="4801314"/>
          </a:xfrm>
          <a:prstGeom prst="rect">
            <a:avLst/>
          </a:prstGeom>
          <a:noFill/>
        </p:spPr>
        <p:txBody>
          <a:bodyPr wrap="square">
            <a:spAutoFit/>
          </a:bodyPr>
          <a:lstStyle/>
          <a:p>
            <a:r>
              <a:rPr lang="en-US" sz="1600" dirty="0">
                <a:solidFill>
                  <a:srgbClr val="249C99"/>
                </a:solidFill>
                <a:latin typeface="Comic Sans MS" panose="030F0702030302020204" pitchFamily="66" charset="0"/>
              </a:rPr>
              <a:t>The objective of leveraging the comprehensive dataset of daily gold prices obtained from Nasdaq, covering the period from January 19, 2014, to January 22, 2024, is to conduct a detailed analysis aimed at informing investment decisions and strategies in the gold market. This analysis involves several key objectives, including price analysis and forecasting through statistical and machine learning techniques, risk assessment and management by analyzing historical volatility and correlations with other assets, gaining insights into market behavior and drivers of gold prices such as geopolitical events and economic indicators, developing trading strategies to optimize buying and selling decisions, incorporating gold into investment portfolios for diversification and enhanced returns, and providing decision support for investors and policymakers based on historical price data and its implications for financial markets and the economy. Overall, the aim is to utilize the dataset to gain actionable insights and facilitate informed decision-making processes related to gold trading and portfolio management</a:t>
            </a:r>
            <a:r>
              <a:rPr lang="en-US" dirty="0">
                <a:latin typeface="Comic Sans MS" panose="030F0702030302020204" pitchFamily="66" charset="0"/>
              </a:rPr>
              <a:t>.</a:t>
            </a:r>
          </a:p>
        </p:txBody>
      </p:sp>
    </p:spTree>
    <p:extLst>
      <p:ext uri="{BB962C8B-B14F-4D97-AF65-F5344CB8AC3E}">
        <p14:creationId xmlns:p14="http://schemas.microsoft.com/office/powerpoint/2010/main" val="899639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3E8246-5769-792B-BC36-17A159A41A4C}"/>
              </a:ext>
            </a:extLst>
          </p:cNvPr>
          <p:cNvSpPr txBox="1"/>
          <p:nvPr/>
        </p:nvSpPr>
        <p:spPr>
          <a:xfrm>
            <a:off x="1042511" y="866719"/>
            <a:ext cx="4395867" cy="799706"/>
          </a:xfrm>
          <a:prstGeom prst="rect">
            <a:avLst/>
          </a:prstGeom>
          <a:noFill/>
        </p:spPr>
        <p:txBody>
          <a:bodyPr wrap="square">
            <a:spAutoFit/>
          </a:bodyPr>
          <a:lstStyle/>
          <a:p>
            <a:pPr marL="0" marR="0" lvl="0" indent="0" algn="l" defTabSz="914400" rtl="0" eaLnBrk="1" fontAlgn="auto" latinLnBrk="0" hangingPunct="1">
              <a:lnSpc>
                <a:spcPct val="70000"/>
              </a:lnSpc>
              <a:spcBef>
                <a:spcPts val="0"/>
              </a:spcBef>
              <a:spcAft>
                <a:spcPts val="0"/>
              </a:spcAft>
              <a:buClr>
                <a:srgbClr val="4180A1"/>
              </a:buClr>
              <a:buSzPts val="12000"/>
              <a:buFont typeface="Gill Sans"/>
              <a:buNone/>
              <a:tabLst/>
              <a:defRPr/>
            </a:pPr>
            <a:r>
              <a:rPr kumimoji="0" lang="en-US" sz="3200" b="0" i="0" u="none" strike="noStrike" kern="0" cap="none" spc="0" normalizeH="0" baseline="0" noProof="0" dirty="0">
                <a:ln>
                  <a:noFill/>
                </a:ln>
                <a:solidFill>
                  <a:schemeClr val="accent4">
                    <a:lumMod val="60000"/>
                    <a:lumOff val="40000"/>
                  </a:schemeClr>
                </a:solidFill>
                <a:effectLst/>
                <a:uLnTx/>
                <a:uFillTx/>
                <a:latin typeface="Ravie" panose="04040805050809020602" pitchFamily="82" charset="0"/>
                <a:ea typeface="Gill Sans"/>
                <a:cs typeface="Gill Sans"/>
                <a:sym typeface="Gill Sans"/>
              </a:rPr>
              <a:t>Data Science</a:t>
            </a:r>
            <a:endParaRPr kumimoji="0" lang="en-US" sz="3200" b="0" i="0" u="none" strike="noStrike" kern="0" cap="none" spc="0" normalizeH="0" baseline="0" noProof="0" dirty="0">
              <a:ln>
                <a:noFill/>
              </a:ln>
              <a:solidFill>
                <a:schemeClr val="accent4">
                  <a:lumMod val="60000"/>
                  <a:lumOff val="40000"/>
                </a:schemeClr>
              </a:solidFill>
              <a:effectLst/>
              <a:uLnTx/>
              <a:uFillTx/>
              <a:latin typeface="Ravie" panose="04040805050809020602" pitchFamily="82" charset="0"/>
              <a:cs typeface="Arial"/>
              <a:sym typeface="Arial"/>
            </a:endParaRPr>
          </a:p>
          <a:p>
            <a:pPr marL="0" marR="0" lvl="0" indent="0" algn="l" defTabSz="914400" rtl="0" eaLnBrk="1" fontAlgn="auto" latinLnBrk="0" hangingPunct="1">
              <a:lnSpc>
                <a:spcPct val="70000"/>
              </a:lnSpc>
              <a:spcBef>
                <a:spcPts val="0"/>
              </a:spcBef>
              <a:spcAft>
                <a:spcPts val="0"/>
              </a:spcAft>
              <a:buClr>
                <a:srgbClr val="4180A1"/>
              </a:buClr>
              <a:buSzPts val="12000"/>
              <a:buFont typeface="Gill Sans"/>
              <a:buNone/>
              <a:tabLst/>
              <a:defRPr/>
            </a:pPr>
            <a:r>
              <a:rPr kumimoji="0" lang="en-US" sz="3200" b="0" i="0" u="none" strike="noStrike" kern="0" cap="none" spc="0" normalizeH="0" baseline="0" noProof="0" dirty="0">
                <a:ln>
                  <a:noFill/>
                </a:ln>
                <a:solidFill>
                  <a:schemeClr val="accent4">
                    <a:lumMod val="60000"/>
                    <a:lumOff val="40000"/>
                  </a:schemeClr>
                </a:solidFill>
                <a:effectLst/>
                <a:uLnTx/>
                <a:uFillTx/>
                <a:latin typeface="Ravie" panose="04040805050809020602" pitchFamily="82" charset="0"/>
                <a:ea typeface="Gill Sans"/>
                <a:cs typeface="Gill Sans"/>
                <a:sym typeface="Gill Sans"/>
              </a:rPr>
              <a:t>Problem</a:t>
            </a:r>
            <a:endParaRPr kumimoji="0" lang="en-US" sz="3200" b="0" i="0" u="none" strike="noStrike" kern="0" cap="none" spc="0" normalizeH="0" baseline="0" noProof="0" dirty="0">
              <a:ln>
                <a:noFill/>
              </a:ln>
              <a:solidFill>
                <a:schemeClr val="accent4">
                  <a:lumMod val="60000"/>
                  <a:lumOff val="40000"/>
                </a:schemeClr>
              </a:solidFill>
              <a:effectLst/>
              <a:uLnTx/>
              <a:uFillTx/>
              <a:latin typeface="Ravie" panose="04040805050809020602" pitchFamily="82" charset="0"/>
              <a:cs typeface="Arial"/>
              <a:sym typeface="Arial"/>
            </a:endParaRPr>
          </a:p>
        </p:txBody>
      </p:sp>
      <p:pic>
        <p:nvPicPr>
          <p:cNvPr id="8" name="Picture 7">
            <a:extLst>
              <a:ext uri="{FF2B5EF4-FFF2-40B4-BE49-F238E27FC236}">
                <a16:creationId xmlns:a16="http://schemas.microsoft.com/office/drawing/2014/main" id="{965B0913-DE7C-29DD-293E-95DAA8FD98B8}"/>
              </a:ext>
            </a:extLst>
          </p:cNvPr>
          <p:cNvPicPr>
            <a:picLocks noChangeAspect="1"/>
          </p:cNvPicPr>
          <p:nvPr/>
        </p:nvPicPr>
        <p:blipFill>
          <a:blip r:embed="rId2"/>
          <a:stretch>
            <a:fillRect/>
          </a:stretch>
        </p:blipFill>
        <p:spPr>
          <a:xfrm>
            <a:off x="929360" y="-1"/>
            <a:ext cx="38506" cy="6858000"/>
          </a:xfrm>
          <a:prstGeom prst="rect">
            <a:avLst/>
          </a:prstGeom>
          <a:solidFill>
            <a:schemeClr val="accent1">
              <a:lumMod val="75000"/>
            </a:schemeClr>
          </a:solidFill>
          <a:ln>
            <a:solidFill>
              <a:schemeClr val="accent1">
                <a:lumMod val="75000"/>
              </a:schemeClr>
            </a:solidFill>
          </a:ln>
        </p:spPr>
      </p:pic>
      <p:sp>
        <p:nvSpPr>
          <p:cNvPr id="11" name="TextBox 10">
            <a:extLst>
              <a:ext uri="{FF2B5EF4-FFF2-40B4-BE49-F238E27FC236}">
                <a16:creationId xmlns:a16="http://schemas.microsoft.com/office/drawing/2014/main" id="{177945BC-17A4-F423-B983-3E6F902DB995}"/>
              </a:ext>
            </a:extLst>
          </p:cNvPr>
          <p:cNvSpPr txBox="1"/>
          <p:nvPr/>
        </p:nvSpPr>
        <p:spPr>
          <a:xfrm>
            <a:off x="1042511" y="1733241"/>
            <a:ext cx="4002833" cy="923330"/>
          </a:xfrm>
          <a:prstGeom prst="rect">
            <a:avLst/>
          </a:prstGeom>
          <a:noFill/>
        </p:spPr>
        <p:txBody>
          <a:bodyPr wrap="square" rtlCol="0">
            <a:spAutoFit/>
          </a:bodyPr>
          <a:lstStyle/>
          <a:p>
            <a:r>
              <a:rPr lang="en-US" b="0" i="0" dirty="0">
                <a:effectLst/>
                <a:latin typeface="Comic Sans MS" panose="030F0702030302020204" pitchFamily="66" charset="0"/>
              </a:rPr>
              <a:t>Predictive modeling for gold prices, risk assessment, portfolio optimization insights</a:t>
            </a:r>
            <a:r>
              <a:rPr lang="en-US" b="0" i="0" dirty="0">
                <a:effectLst/>
                <a:latin typeface="Söhne"/>
              </a:rPr>
              <a:t>.</a:t>
            </a:r>
            <a:endParaRPr lang="en-IN" dirty="0"/>
          </a:p>
        </p:txBody>
      </p:sp>
      <p:sp>
        <p:nvSpPr>
          <p:cNvPr id="12" name="TextBox 11">
            <a:extLst>
              <a:ext uri="{FF2B5EF4-FFF2-40B4-BE49-F238E27FC236}">
                <a16:creationId xmlns:a16="http://schemas.microsoft.com/office/drawing/2014/main" id="{94FDBF7B-C701-434D-E764-B3C19300BA19}"/>
              </a:ext>
            </a:extLst>
          </p:cNvPr>
          <p:cNvSpPr txBox="1"/>
          <p:nvPr/>
        </p:nvSpPr>
        <p:spPr>
          <a:xfrm>
            <a:off x="1042511" y="4476009"/>
            <a:ext cx="4002833" cy="1569660"/>
          </a:xfrm>
          <a:prstGeom prst="rect">
            <a:avLst/>
          </a:prstGeom>
          <a:noFill/>
        </p:spPr>
        <p:txBody>
          <a:bodyPr wrap="square" rtlCol="0">
            <a:spAutoFit/>
          </a:bodyPr>
          <a:lstStyle/>
          <a:p>
            <a:r>
              <a:rPr lang="en-US" sz="1600" b="0" i="0" dirty="0">
                <a:solidFill>
                  <a:srgbClr val="0D0D0D"/>
                </a:solidFill>
                <a:effectLst/>
                <a:latin typeface="Comic Sans MS" panose="030F0702030302020204" pitchFamily="66" charset="0"/>
              </a:rPr>
              <a:t>Leveraging daily gold price data for predictive modeling, risk assessment, and portfolio optimization to inform investment decisions and strategies, enhancing performance and mitigating risks in the gold market.</a:t>
            </a:r>
            <a:endParaRPr lang="en-IN" sz="1600" dirty="0">
              <a:latin typeface="Comic Sans MS" panose="030F0702030302020204" pitchFamily="66" charset="0"/>
            </a:endParaRPr>
          </a:p>
        </p:txBody>
      </p:sp>
      <p:sp>
        <p:nvSpPr>
          <p:cNvPr id="14" name="TextBox 13">
            <a:extLst>
              <a:ext uri="{FF2B5EF4-FFF2-40B4-BE49-F238E27FC236}">
                <a16:creationId xmlns:a16="http://schemas.microsoft.com/office/drawing/2014/main" id="{9A2A29C3-C209-1283-08B2-DCEF28583B28}"/>
              </a:ext>
            </a:extLst>
          </p:cNvPr>
          <p:cNvSpPr txBox="1"/>
          <p:nvPr/>
        </p:nvSpPr>
        <p:spPr>
          <a:xfrm>
            <a:off x="1042511" y="3558852"/>
            <a:ext cx="6097554" cy="799706"/>
          </a:xfrm>
          <a:prstGeom prst="rect">
            <a:avLst/>
          </a:prstGeom>
          <a:noFill/>
        </p:spPr>
        <p:txBody>
          <a:bodyPr wrap="square">
            <a:spAutoFit/>
          </a:bodyPr>
          <a:lstStyle/>
          <a:p>
            <a:pPr marL="0" marR="0" lvl="0" indent="0" algn="l" defTabSz="914400" rtl="0" eaLnBrk="1" fontAlgn="auto" latinLnBrk="0" hangingPunct="1">
              <a:lnSpc>
                <a:spcPct val="70000"/>
              </a:lnSpc>
              <a:spcBef>
                <a:spcPts val="0"/>
              </a:spcBef>
              <a:spcAft>
                <a:spcPts val="0"/>
              </a:spcAft>
              <a:buClr>
                <a:srgbClr val="4180A1"/>
              </a:buClr>
              <a:buSzPts val="12000"/>
              <a:buFont typeface="Gill Sans"/>
              <a:buNone/>
              <a:tabLst/>
              <a:defRPr/>
            </a:pPr>
            <a:r>
              <a:rPr lang="en-US" sz="3200" kern="0" dirty="0">
                <a:solidFill>
                  <a:srgbClr val="FFC000">
                    <a:lumMod val="60000"/>
                    <a:lumOff val="40000"/>
                  </a:srgbClr>
                </a:solidFill>
                <a:latin typeface="Ravie" panose="04040805050809020602" pitchFamily="82" charset="0"/>
                <a:cs typeface="Arial"/>
                <a:sym typeface="Gill Sans"/>
              </a:rPr>
              <a:t>Business</a:t>
            </a:r>
            <a:endParaRPr kumimoji="0" lang="en-US" sz="3200" b="0" i="0" u="none" strike="noStrike" kern="0" cap="none" spc="0" normalizeH="0" baseline="0" noProof="0" dirty="0">
              <a:ln>
                <a:noFill/>
              </a:ln>
              <a:solidFill>
                <a:srgbClr val="FFC000">
                  <a:lumMod val="60000"/>
                  <a:lumOff val="40000"/>
                </a:srgbClr>
              </a:solidFill>
              <a:effectLst/>
              <a:uLnTx/>
              <a:uFillTx/>
              <a:latin typeface="Ravie" panose="04040805050809020602" pitchFamily="82" charset="0"/>
              <a:ea typeface="+mn-ea"/>
              <a:cs typeface="Arial"/>
              <a:sym typeface="Arial"/>
            </a:endParaRPr>
          </a:p>
          <a:p>
            <a:pPr marL="0" marR="0" lvl="0" indent="0" algn="l" defTabSz="914400" rtl="0" eaLnBrk="1" fontAlgn="auto" latinLnBrk="0" hangingPunct="1">
              <a:lnSpc>
                <a:spcPct val="70000"/>
              </a:lnSpc>
              <a:spcBef>
                <a:spcPts val="0"/>
              </a:spcBef>
              <a:spcAft>
                <a:spcPts val="0"/>
              </a:spcAft>
              <a:buClr>
                <a:srgbClr val="4180A1"/>
              </a:buClr>
              <a:buSzPts val="12000"/>
              <a:buFont typeface="Gill Sans"/>
              <a:buNone/>
              <a:tabLst/>
              <a:defRPr/>
            </a:pPr>
            <a:r>
              <a:rPr kumimoji="0" lang="en-US" sz="3200" b="0" i="0" u="none" strike="noStrike" kern="0" cap="none" spc="0" normalizeH="0" baseline="0" noProof="0" dirty="0">
                <a:ln>
                  <a:noFill/>
                </a:ln>
                <a:solidFill>
                  <a:srgbClr val="FFC000">
                    <a:lumMod val="60000"/>
                    <a:lumOff val="40000"/>
                  </a:srgbClr>
                </a:solidFill>
                <a:effectLst/>
                <a:uLnTx/>
                <a:uFillTx/>
                <a:latin typeface="Ravie" panose="04040805050809020602" pitchFamily="82" charset="0"/>
                <a:ea typeface="Gill Sans"/>
                <a:cs typeface="Gill Sans"/>
                <a:sym typeface="Gill Sans"/>
              </a:rPr>
              <a:t>Problem</a:t>
            </a:r>
            <a:endParaRPr kumimoji="0" lang="en-US" sz="3200" b="0" i="0" u="none" strike="noStrike" kern="0" cap="none" spc="0" normalizeH="0" baseline="0" noProof="0" dirty="0">
              <a:ln>
                <a:noFill/>
              </a:ln>
              <a:solidFill>
                <a:srgbClr val="FFC000">
                  <a:lumMod val="60000"/>
                  <a:lumOff val="40000"/>
                </a:srgbClr>
              </a:solidFill>
              <a:effectLst/>
              <a:uLnTx/>
              <a:uFillTx/>
              <a:latin typeface="Ravie" panose="04040805050809020602" pitchFamily="82" charset="0"/>
              <a:ea typeface="+mn-ea"/>
              <a:cs typeface="Arial"/>
              <a:sym typeface="Arial"/>
            </a:endParaRPr>
          </a:p>
        </p:txBody>
      </p:sp>
      <p:pic>
        <p:nvPicPr>
          <p:cNvPr id="15" name="Picture 14">
            <a:extLst>
              <a:ext uri="{FF2B5EF4-FFF2-40B4-BE49-F238E27FC236}">
                <a16:creationId xmlns:a16="http://schemas.microsoft.com/office/drawing/2014/main" id="{76860526-210E-37D8-CCB9-182A7663A7A3}"/>
              </a:ext>
            </a:extLst>
          </p:cNvPr>
          <p:cNvPicPr>
            <a:picLocks noChangeAspect="1"/>
          </p:cNvPicPr>
          <p:nvPr/>
        </p:nvPicPr>
        <p:blipFill>
          <a:blip r:embed="rId3"/>
          <a:stretch>
            <a:fillRect/>
          </a:stretch>
        </p:blipFill>
        <p:spPr>
          <a:xfrm>
            <a:off x="6281868" y="-1"/>
            <a:ext cx="5910132" cy="6858000"/>
          </a:xfrm>
          <a:prstGeom prst="rect">
            <a:avLst/>
          </a:prstGeom>
        </p:spPr>
      </p:pic>
    </p:spTree>
    <p:extLst>
      <p:ext uri="{BB962C8B-B14F-4D97-AF65-F5344CB8AC3E}">
        <p14:creationId xmlns:p14="http://schemas.microsoft.com/office/powerpoint/2010/main" val="1893579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F5917-10D5-6D8D-75D0-5D4012475C61}"/>
              </a:ext>
            </a:extLst>
          </p:cNvPr>
          <p:cNvPicPr>
            <a:picLocks noChangeAspect="1"/>
          </p:cNvPicPr>
          <p:nvPr/>
        </p:nvPicPr>
        <p:blipFill>
          <a:blip r:embed="rId2"/>
          <a:stretch>
            <a:fillRect/>
          </a:stretch>
        </p:blipFill>
        <p:spPr>
          <a:xfrm>
            <a:off x="1047750" y="133350"/>
            <a:ext cx="10096500" cy="6724650"/>
          </a:xfrm>
          <a:prstGeom prst="rect">
            <a:avLst/>
          </a:prstGeom>
        </p:spPr>
      </p:pic>
      <p:sp>
        <p:nvSpPr>
          <p:cNvPr id="3" name="TextBox 2">
            <a:extLst>
              <a:ext uri="{FF2B5EF4-FFF2-40B4-BE49-F238E27FC236}">
                <a16:creationId xmlns:a16="http://schemas.microsoft.com/office/drawing/2014/main" id="{B855CE37-8B69-6F92-E6F1-0875A36F7310}"/>
              </a:ext>
            </a:extLst>
          </p:cNvPr>
          <p:cNvSpPr txBox="1"/>
          <p:nvPr/>
        </p:nvSpPr>
        <p:spPr>
          <a:xfrm>
            <a:off x="2724539" y="133350"/>
            <a:ext cx="6913984" cy="461665"/>
          </a:xfrm>
          <a:prstGeom prst="rect">
            <a:avLst/>
          </a:prstGeom>
          <a:noFill/>
        </p:spPr>
        <p:txBody>
          <a:bodyPr wrap="square" rtlCol="0">
            <a:spAutoFit/>
          </a:bodyPr>
          <a:lstStyle/>
          <a:p>
            <a:pPr algn="ctr"/>
            <a:r>
              <a:rPr lang="en-IN" sz="2400" dirty="0">
                <a:solidFill>
                  <a:srgbClr val="1C6176"/>
                </a:solidFill>
                <a:latin typeface="Ravie" panose="04040805050809020602" pitchFamily="82" charset="0"/>
              </a:rPr>
              <a:t>EXPLORATORY DATA ANALYSIS</a:t>
            </a:r>
          </a:p>
        </p:txBody>
      </p:sp>
    </p:spTree>
    <p:extLst>
      <p:ext uri="{BB962C8B-B14F-4D97-AF65-F5344CB8AC3E}">
        <p14:creationId xmlns:p14="http://schemas.microsoft.com/office/powerpoint/2010/main" val="144552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08BDFC-60E7-1B99-E466-423A60B6C6EE}"/>
              </a:ext>
            </a:extLst>
          </p:cNvPr>
          <p:cNvPicPr>
            <a:picLocks noChangeAspect="1"/>
          </p:cNvPicPr>
          <p:nvPr/>
        </p:nvPicPr>
        <p:blipFill>
          <a:blip r:embed="rId2"/>
          <a:stretch>
            <a:fillRect/>
          </a:stretch>
        </p:blipFill>
        <p:spPr>
          <a:xfrm>
            <a:off x="-1" y="800100"/>
            <a:ext cx="11961845" cy="6057900"/>
          </a:xfrm>
          <a:prstGeom prst="rect">
            <a:avLst/>
          </a:prstGeom>
        </p:spPr>
      </p:pic>
      <p:sp>
        <p:nvSpPr>
          <p:cNvPr id="3" name="TextBox 2">
            <a:extLst>
              <a:ext uri="{FF2B5EF4-FFF2-40B4-BE49-F238E27FC236}">
                <a16:creationId xmlns:a16="http://schemas.microsoft.com/office/drawing/2014/main" id="{24AACAA3-36E5-B821-5815-7ABC7AD5DB80}"/>
              </a:ext>
            </a:extLst>
          </p:cNvPr>
          <p:cNvSpPr txBox="1"/>
          <p:nvPr/>
        </p:nvSpPr>
        <p:spPr>
          <a:xfrm>
            <a:off x="1017038" y="446157"/>
            <a:ext cx="10357952" cy="707886"/>
          </a:xfrm>
          <a:prstGeom prst="rect">
            <a:avLst/>
          </a:prstGeom>
          <a:noFill/>
        </p:spPr>
        <p:txBody>
          <a:bodyPr wrap="square" rtlCol="0">
            <a:spAutoFit/>
          </a:bodyPr>
          <a:lstStyle/>
          <a:p>
            <a:pPr algn="ctr"/>
            <a:r>
              <a:rPr lang="en-IN" sz="4000" dirty="0">
                <a:solidFill>
                  <a:schemeClr val="accent4">
                    <a:lumMod val="75000"/>
                  </a:schemeClr>
                </a:solidFill>
                <a:latin typeface="Forte" panose="03060902040502070203" pitchFamily="66" charset="0"/>
              </a:rPr>
              <a:t>What is the variation of gold prices every year?</a:t>
            </a:r>
          </a:p>
        </p:txBody>
      </p:sp>
    </p:spTree>
    <p:extLst>
      <p:ext uri="{BB962C8B-B14F-4D97-AF65-F5344CB8AC3E}">
        <p14:creationId xmlns:p14="http://schemas.microsoft.com/office/powerpoint/2010/main" val="91605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3852A4-3ACB-EC40-2331-C046DF074318}"/>
              </a:ext>
            </a:extLst>
          </p:cNvPr>
          <p:cNvPicPr>
            <a:picLocks noChangeAspect="1"/>
          </p:cNvPicPr>
          <p:nvPr/>
        </p:nvPicPr>
        <p:blipFill>
          <a:blip r:embed="rId2"/>
          <a:stretch>
            <a:fillRect/>
          </a:stretch>
        </p:blipFill>
        <p:spPr>
          <a:xfrm>
            <a:off x="65316" y="737118"/>
            <a:ext cx="7651100" cy="5553648"/>
          </a:xfrm>
          <a:prstGeom prst="rect">
            <a:avLst/>
          </a:prstGeom>
        </p:spPr>
      </p:pic>
      <p:sp>
        <p:nvSpPr>
          <p:cNvPr id="5" name="TextBox 4">
            <a:extLst>
              <a:ext uri="{FF2B5EF4-FFF2-40B4-BE49-F238E27FC236}">
                <a16:creationId xmlns:a16="http://schemas.microsoft.com/office/drawing/2014/main" id="{02EBEB14-1DF9-C9F7-332D-71AA52EB525C}"/>
              </a:ext>
            </a:extLst>
          </p:cNvPr>
          <p:cNvSpPr txBox="1"/>
          <p:nvPr/>
        </p:nvSpPr>
        <p:spPr>
          <a:xfrm>
            <a:off x="7051610" y="1215794"/>
            <a:ext cx="609755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31B93"/>
              </a:buClr>
              <a:buSzPts val="12000"/>
              <a:buFont typeface="Gill Sans"/>
              <a:buNone/>
              <a:tabLst/>
              <a:defRPr/>
            </a:pPr>
            <a:r>
              <a:rPr kumimoji="0" lang="en-US" sz="3200" b="0" i="0" u="none" strike="noStrike" kern="0" cap="none" spc="0" normalizeH="0" baseline="0" noProof="0" dirty="0">
                <a:ln>
                  <a:noFill/>
                </a:ln>
                <a:solidFill>
                  <a:srgbClr val="531B93"/>
                </a:solidFill>
                <a:effectLst/>
                <a:uLnTx/>
                <a:uFillTx/>
                <a:latin typeface="Comic Sans MS" panose="030F0702030302020204" pitchFamily="66" charset="0"/>
                <a:ea typeface="Gill Sans"/>
                <a:cs typeface="Gill Sans"/>
                <a:sym typeface="Gill Sans"/>
              </a:rPr>
              <a:t>Observation</a:t>
            </a:r>
            <a:endParaRPr kumimoji="0" lang="en-US" sz="3200" b="0"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endParaRPr>
          </a:p>
        </p:txBody>
      </p:sp>
      <p:sp>
        <p:nvSpPr>
          <p:cNvPr id="7" name="TextBox 6">
            <a:extLst>
              <a:ext uri="{FF2B5EF4-FFF2-40B4-BE49-F238E27FC236}">
                <a16:creationId xmlns:a16="http://schemas.microsoft.com/office/drawing/2014/main" id="{1B991284-3E59-A6C3-421C-DFAAE07D736F}"/>
              </a:ext>
            </a:extLst>
          </p:cNvPr>
          <p:cNvSpPr txBox="1"/>
          <p:nvPr/>
        </p:nvSpPr>
        <p:spPr>
          <a:xfrm>
            <a:off x="7884367" y="1974712"/>
            <a:ext cx="424231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31B93"/>
              </a:buClr>
              <a:buSzPts val="12000"/>
              <a:buFont typeface="Gill Sans"/>
              <a:buNone/>
              <a:tabLst/>
              <a:defRPr/>
            </a:pPr>
            <a:r>
              <a:rPr lang="en-US" sz="1600" kern="0" dirty="0">
                <a:solidFill>
                  <a:srgbClr val="C983D7"/>
                </a:solidFill>
                <a:latin typeface="Comic Sans MS" panose="030F0702030302020204" pitchFamily="66" charset="0"/>
                <a:cs typeface="Arial"/>
                <a:sym typeface="Gill Sans"/>
              </a:rPr>
              <a:t>In the moving crossover strategy, we have used 50 for short term moving average and 200 for long term moving average.</a:t>
            </a:r>
            <a:r>
              <a:rPr kumimoji="0" lang="en-US" sz="1600" b="0" i="0" u="none" strike="noStrike" kern="0" cap="none" spc="0" normalizeH="0" baseline="0" noProof="0" dirty="0">
                <a:ln>
                  <a:noFill/>
                </a:ln>
                <a:solidFill>
                  <a:srgbClr val="C983D7"/>
                </a:solidFill>
                <a:effectLst/>
                <a:uLnTx/>
                <a:uFillTx/>
                <a:latin typeface="Comic Sans MS" panose="030F0702030302020204" pitchFamily="66" charset="0"/>
                <a:cs typeface="Arial"/>
                <a:sym typeface="Gill Sans"/>
              </a:rPr>
              <a:t> </a:t>
            </a:r>
            <a:endParaRPr kumimoji="0" lang="en-US" sz="1600" b="0" i="0" u="none" strike="noStrike" kern="0" cap="none" spc="0" normalizeH="0" baseline="0" noProof="0" dirty="0">
              <a:ln>
                <a:noFill/>
              </a:ln>
              <a:solidFill>
                <a:srgbClr val="C983D7"/>
              </a:solidFill>
              <a:effectLst/>
              <a:uLnTx/>
              <a:uFillTx/>
              <a:latin typeface="Comic Sans MS" panose="030F0702030302020204" pitchFamily="66" charset="0"/>
              <a:cs typeface="Arial"/>
              <a:sym typeface="Arial"/>
            </a:endParaRPr>
          </a:p>
        </p:txBody>
      </p:sp>
      <p:sp>
        <p:nvSpPr>
          <p:cNvPr id="9" name="TextBox 8">
            <a:extLst>
              <a:ext uri="{FF2B5EF4-FFF2-40B4-BE49-F238E27FC236}">
                <a16:creationId xmlns:a16="http://schemas.microsoft.com/office/drawing/2014/main" id="{251C1381-C6CF-8DE0-22A9-A2B432A91DD1}"/>
              </a:ext>
            </a:extLst>
          </p:cNvPr>
          <p:cNvSpPr txBox="1"/>
          <p:nvPr/>
        </p:nvSpPr>
        <p:spPr>
          <a:xfrm>
            <a:off x="7716416" y="2979852"/>
            <a:ext cx="4494244"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31B93"/>
              </a:buClr>
              <a:buSzPts val="12000"/>
              <a:buFont typeface="Gill Sans"/>
              <a:buNone/>
              <a:tabLst/>
              <a:defRPr/>
            </a:pPr>
            <a:r>
              <a:rPr kumimoji="0" lang="en-US" sz="1600" b="0" i="0" u="none" strike="noStrike" kern="0" cap="none" spc="0" normalizeH="0" baseline="0" noProof="0" dirty="0">
                <a:ln>
                  <a:noFill/>
                </a:ln>
                <a:solidFill>
                  <a:srgbClr val="C983D7"/>
                </a:solidFill>
                <a:effectLst/>
                <a:uLnTx/>
                <a:uFillTx/>
                <a:latin typeface="Comic Sans MS" panose="030F0702030302020204" pitchFamily="66" charset="0"/>
                <a:ea typeface="+mn-ea"/>
                <a:cs typeface="Arial"/>
                <a:sym typeface="Arial"/>
              </a:rPr>
              <a:t>A buy signal is indicated when the short term moving average </a:t>
            </a:r>
            <a:r>
              <a:rPr lang="en-US" sz="1600" kern="0" dirty="0">
                <a:solidFill>
                  <a:srgbClr val="C983D7"/>
                </a:solidFill>
                <a:latin typeface="Comic Sans MS" panose="030F0702030302020204" pitchFamily="66" charset="0"/>
                <a:cs typeface="Arial"/>
                <a:sym typeface="Arial"/>
              </a:rPr>
              <a:t>crosses above long term moving average.</a:t>
            </a:r>
          </a:p>
          <a:p>
            <a:pPr marL="0" marR="0" lvl="0" indent="0" algn="ctr" defTabSz="914400" rtl="0" eaLnBrk="1" fontAlgn="auto" latinLnBrk="0" hangingPunct="1">
              <a:lnSpc>
                <a:spcPct val="100000"/>
              </a:lnSpc>
              <a:spcBef>
                <a:spcPts val="0"/>
              </a:spcBef>
              <a:spcAft>
                <a:spcPts val="0"/>
              </a:spcAft>
              <a:buClr>
                <a:srgbClr val="531B93"/>
              </a:buClr>
              <a:buSzPts val="12000"/>
              <a:buFont typeface="Gill Sans"/>
              <a:buNone/>
              <a:tabLst/>
              <a:defRPr/>
            </a:pPr>
            <a:r>
              <a:rPr lang="en-US" sz="1600" kern="0" dirty="0">
                <a:solidFill>
                  <a:srgbClr val="C983D7"/>
                </a:solidFill>
                <a:latin typeface="Comic Sans MS" panose="030F0702030302020204" pitchFamily="66" charset="0"/>
                <a:cs typeface="Arial"/>
                <a:sym typeface="Arial"/>
              </a:rPr>
              <a:t>Contrary a sell signal is indicated when the short term moving average crosses below long term moving average.</a:t>
            </a:r>
          </a:p>
        </p:txBody>
      </p:sp>
    </p:spTree>
    <p:extLst>
      <p:ext uri="{BB962C8B-B14F-4D97-AF65-F5344CB8AC3E}">
        <p14:creationId xmlns:p14="http://schemas.microsoft.com/office/powerpoint/2010/main" val="770330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A0719-89E3-950F-90BD-15389252DF64}"/>
              </a:ext>
            </a:extLst>
          </p:cNvPr>
          <p:cNvPicPr>
            <a:picLocks noChangeAspect="1"/>
          </p:cNvPicPr>
          <p:nvPr/>
        </p:nvPicPr>
        <p:blipFill>
          <a:blip r:embed="rId2"/>
          <a:stretch>
            <a:fillRect/>
          </a:stretch>
        </p:blipFill>
        <p:spPr>
          <a:xfrm>
            <a:off x="1026368" y="83976"/>
            <a:ext cx="10319657" cy="3732245"/>
          </a:xfrm>
          <a:prstGeom prst="rect">
            <a:avLst/>
          </a:prstGeom>
        </p:spPr>
      </p:pic>
      <p:pic>
        <p:nvPicPr>
          <p:cNvPr id="5" name="Picture 4">
            <a:extLst>
              <a:ext uri="{FF2B5EF4-FFF2-40B4-BE49-F238E27FC236}">
                <a16:creationId xmlns:a16="http://schemas.microsoft.com/office/drawing/2014/main" id="{91383741-E837-8D5E-4535-A74467C489C4}"/>
              </a:ext>
            </a:extLst>
          </p:cNvPr>
          <p:cNvPicPr>
            <a:picLocks noChangeAspect="1"/>
          </p:cNvPicPr>
          <p:nvPr/>
        </p:nvPicPr>
        <p:blipFill>
          <a:blip r:embed="rId3"/>
          <a:stretch>
            <a:fillRect/>
          </a:stretch>
        </p:blipFill>
        <p:spPr>
          <a:xfrm>
            <a:off x="845975" y="3816221"/>
            <a:ext cx="10500050" cy="2957803"/>
          </a:xfrm>
          <a:prstGeom prst="rect">
            <a:avLst/>
          </a:prstGeom>
        </p:spPr>
      </p:pic>
    </p:spTree>
    <p:extLst>
      <p:ext uri="{BB962C8B-B14F-4D97-AF65-F5344CB8AC3E}">
        <p14:creationId xmlns:p14="http://schemas.microsoft.com/office/powerpoint/2010/main" val="1638906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558CD-5C57-553D-0B32-67D39436EB66}"/>
              </a:ext>
            </a:extLst>
          </p:cNvPr>
          <p:cNvPicPr>
            <a:picLocks noChangeAspect="1"/>
          </p:cNvPicPr>
          <p:nvPr/>
        </p:nvPicPr>
        <p:blipFill>
          <a:blip r:embed="rId2"/>
          <a:stretch>
            <a:fillRect/>
          </a:stretch>
        </p:blipFill>
        <p:spPr>
          <a:xfrm>
            <a:off x="67258" y="112162"/>
            <a:ext cx="6028742" cy="4002638"/>
          </a:xfrm>
          <a:prstGeom prst="rect">
            <a:avLst/>
          </a:prstGeom>
        </p:spPr>
      </p:pic>
      <p:pic>
        <p:nvPicPr>
          <p:cNvPr id="3" name="Picture 2">
            <a:extLst>
              <a:ext uri="{FF2B5EF4-FFF2-40B4-BE49-F238E27FC236}">
                <a16:creationId xmlns:a16="http://schemas.microsoft.com/office/drawing/2014/main" id="{4A5E2E0A-3743-54F4-0088-6D5C1658764A}"/>
              </a:ext>
            </a:extLst>
          </p:cNvPr>
          <p:cNvPicPr>
            <a:picLocks noChangeAspect="1"/>
          </p:cNvPicPr>
          <p:nvPr/>
        </p:nvPicPr>
        <p:blipFill>
          <a:blip r:embed="rId3"/>
          <a:stretch>
            <a:fillRect/>
          </a:stretch>
        </p:blipFill>
        <p:spPr>
          <a:xfrm>
            <a:off x="6096000" y="2757390"/>
            <a:ext cx="6028743" cy="4002638"/>
          </a:xfrm>
          <a:prstGeom prst="rect">
            <a:avLst/>
          </a:prstGeom>
        </p:spPr>
      </p:pic>
      <p:sp>
        <p:nvSpPr>
          <p:cNvPr id="6" name="TextBox 5">
            <a:extLst>
              <a:ext uri="{FF2B5EF4-FFF2-40B4-BE49-F238E27FC236}">
                <a16:creationId xmlns:a16="http://schemas.microsoft.com/office/drawing/2014/main" id="{B5CDA298-6CA6-A926-E45A-1981B7E5ED18}"/>
              </a:ext>
            </a:extLst>
          </p:cNvPr>
          <p:cNvSpPr txBox="1"/>
          <p:nvPr/>
        </p:nvSpPr>
        <p:spPr>
          <a:xfrm>
            <a:off x="6652726" y="913152"/>
            <a:ext cx="4105470" cy="1200329"/>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IN" dirty="0"/>
              <a:t>The opening price of the gold mostly lie in $1300 range since it has the highest density. $1400 and $1600 are very less scattered in the dataset. </a:t>
            </a:r>
          </a:p>
        </p:txBody>
      </p:sp>
      <p:sp>
        <p:nvSpPr>
          <p:cNvPr id="7" name="TextBox 6">
            <a:extLst>
              <a:ext uri="{FF2B5EF4-FFF2-40B4-BE49-F238E27FC236}">
                <a16:creationId xmlns:a16="http://schemas.microsoft.com/office/drawing/2014/main" id="{BD0C6C27-EE94-407C-B1AC-1244EBD93A7C}"/>
              </a:ext>
            </a:extLst>
          </p:cNvPr>
          <p:cNvSpPr txBox="1"/>
          <p:nvPr/>
        </p:nvSpPr>
        <p:spPr>
          <a:xfrm>
            <a:off x="852196" y="4657838"/>
            <a:ext cx="4105470" cy="1477328"/>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r>
              <a:rPr lang="en-IN" dirty="0"/>
              <a:t>Likewise for closing price, the closing price of the gold mostly lie in $1300 range since it has the highest density. $1400 and $1600 are very less scattered in the dataset. </a:t>
            </a:r>
          </a:p>
        </p:txBody>
      </p:sp>
    </p:spTree>
    <p:extLst>
      <p:ext uri="{BB962C8B-B14F-4D97-AF65-F5344CB8AC3E}">
        <p14:creationId xmlns:p14="http://schemas.microsoft.com/office/powerpoint/2010/main" val="2435239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TotalTime>
  <Words>813</Words>
  <Application>Microsoft Office PowerPoint</Application>
  <PresentationFormat>Widescreen</PresentationFormat>
  <Paragraphs>50</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Calibri Light</vt:lpstr>
      <vt:lpstr>Comic Sans MS</vt:lpstr>
      <vt:lpstr>Eras Medium ITC</vt:lpstr>
      <vt:lpstr>Forte</vt:lpstr>
      <vt:lpstr>Gill Sans</vt:lpstr>
      <vt:lpstr>Ravie</vt:lpstr>
      <vt:lpstr>Sitka Banner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Nirmal Koshy</dc:creator>
  <cp:lastModifiedBy>Nirmal Koshy</cp:lastModifiedBy>
  <cp:revision>37</cp:revision>
  <dcterms:created xsi:type="dcterms:W3CDTF">2024-02-29T19:38:48Z</dcterms:created>
  <dcterms:modified xsi:type="dcterms:W3CDTF">2024-10-11T17:52:54Z</dcterms:modified>
</cp:coreProperties>
</file>